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320" r:id="rId5"/>
    <p:sldId id="327" r:id="rId6"/>
    <p:sldId id="322" r:id="rId7"/>
    <p:sldId id="292" r:id="rId8"/>
    <p:sldId id="323" r:id="rId9"/>
    <p:sldId id="297" r:id="rId10"/>
    <p:sldId id="260" r:id="rId11"/>
    <p:sldId id="299" r:id="rId12"/>
    <p:sldId id="307" r:id="rId13"/>
    <p:sldId id="324" r:id="rId14"/>
    <p:sldId id="325" r:id="rId15"/>
    <p:sldId id="302" r:id="rId16"/>
    <p:sldId id="303" r:id="rId17"/>
    <p:sldId id="289" r:id="rId18"/>
    <p:sldId id="290" r:id="rId19"/>
    <p:sldId id="326" r:id="rId20"/>
    <p:sldId id="304" r:id="rId21"/>
    <p:sldId id="293" r:id="rId22"/>
    <p:sldId id="305" r:id="rId23"/>
    <p:sldId id="309" r:id="rId24"/>
    <p:sldId id="310" r:id="rId25"/>
    <p:sldId id="308" r:id="rId26"/>
    <p:sldId id="311" r:id="rId27"/>
    <p:sldId id="312" r:id="rId28"/>
    <p:sldId id="313" r:id="rId29"/>
    <p:sldId id="315" r:id="rId30"/>
    <p:sldId id="317" r:id="rId31"/>
    <p:sldId id="316" r:id="rId32"/>
    <p:sldId id="319" r:id="rId33"/>
    <p:sldId id="318" r:id="rId34"/>
  </p:sldIdLst>
  <p:sldSz cx="9144000" cy="6858000" type="screen4x3"/>
  <p:notesSz cx="6858000" cy="92964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Palatino Linotype" panose="020405020505050303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1 - Lynn" id="{1A63A807-A969-4602-B16B-0013318F18AE}">
          <p14:sldIdLst>
            <p14:sldId id="256"/>
            <p14:sldId id="257"/>
            <p14:sldId id="258"/>
            <p14:sldId id="320"/>
            <p14:sldId id="327"/>
            <p14:sldId id="322"/>
            <p14:sldId id="292"/>
            <p14:sldId id="323"/>
            <p14:sldId id="297"/>
          </p14:sldIdLst>
        </p14:section>
        <p14:section name="Section 2 - Miriam" id="{3E05FFAC-1554-43C0-992F-9DA86A73C110}">
          <p14:sldIdLst>
            <p14:sldId id="260"/>
            <p14:sldId id="299"/>
            <p14:sldId id="307"/>
            <p14:sldId id="324"/>
            <p14:sldId id="325"/>
            <p14:sldId id="302"/>
            <p14:sldId id="303"/>
            <p14:sldId id="289"/>
            <p14:sldId id="290"/>
            <p14:sldId id="326"/>
            <p14:sldId id="304"/>
            <p14:sldId id="293"/>
            <p14:sldId id="305"/>
          </p14:sldIdLst>
        </p14:section>
        <p14:section name="Section 3 - Katy" id="{D2204B1D-3E42-4C22-A92B-15E8C7727188}">
          <p14:sldIdLst>
            <p14:sldId id="309"/>
            <p14:sldId id="310"/>
            <p14:sldId id="308"/>
            <p14:sldId id="311"/>
            <p14:sldId id="312"/>
            <p14:sldId id="313"/>
            <p14:sldId id="315"/>
            <p14:sldId id="317"/>
            <p14:sldId id="316"/>
            <p14:sldId id="319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/vdSAMBykMZTKOO52uwWuEIE1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667879-1335-4300-BEBF-FD96413A1A79}">
  <a:tblStyle styleId="{1F667879-1335-4300-BEBF-FD96413A1A79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AE8"/>
          </a:solidFill>
        </a:fill>
      </a:tcStyle>
    </a:wholeTbl>
    <a:band1H>
      <a:tcTxStyle/>
      <a:tcStyle>
        <a:tcBdr/>
        <a:fill>
          <a:solidFill>
            <a:srgbClr val="EED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D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1288" autoAdjust="0"/>
  </p:normalViewPr>
  <p:slideViewPr>
    <p:cSldViewPr snapToGrid="0">
      <p:cViewPr varScale="1">
        <p:scale>
          <a:sx n="96" d="100"/>
          <a:sy n="96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Floridians</a:t>
            </a:r>
            <a:r>
              <a:rPr lang="en-US" baseline="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 Enrolled in Medicaid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95058769827686"/>
          <c:y val="0.35134234307886775"/>
          <c:w val="0.83356651070790067"/>
          <c:h val="0.3962607815786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Medicaid Enrollees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3-4630-AB75-B51E21734E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Medicaid Enrollees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3-4630-AB75-B51E21734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5725120"/>
        <c:axId val="1303591488"/>
      </c:barChart>
      <c:catAx>
        <c:axId val="141572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3591488"/>
        <c:crosses val="autoZero"/>
        <c:auto val="1"/>
        <c:lblAlgn val="ctr"/>
        <c:lblOffset val="100"/>
        <c:noMultiLvlLbl val="0"/>
      </c:catAx>
      <c:valAx>
        <c:axId val="13035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>
                      <a:lumMod val="75000"/>
                    </a:schemeClr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7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1 Million Floridians</a:t>
            </a:r>
            <a:r>
              <a:rPr lang="en-US" sz="2800" baseline="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Terminated from Medicaid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(through November 2023)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24820522331638536"/>
          <c:y val="1.40364931137185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Floridians</a:t>
            </a:r>
            <a:r>
              <a:rPr lang="en-US" baseline="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 Enrolled in Medicaid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97910532922515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29339267374187"/>
          <c:y val="0.36362979986358523"/>
          <c:w val="0.83356651070790067"/>
          <c:h val="0.3962607815786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Medicaid Enrollees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1-4B6A-BC78-F1941E1BAD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Medicaid Enrollees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11-4B6A-BC78-F1941E1BAD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Medicaid Enrollees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11-4B6A-BC78-F1941E1BAD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5725120"/>
        <c:axId val="1303591488"/>
      </c:barChart>
      <c:catAx>
        <c:axId val="141572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3591488"/>
        <c:crosses val="autoZero"/>
        <c:auto val="1"/>
        <c:lblAlgn val="ctr"/>
        <c:lblOffset val="100"/>
        <c:noMultiLvlLbl val="0"/>
      </c:catAx>
      <c:valAx>
        <c:axId val="13035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>
                      <a:lumMod val="75000"/>
                    </a:schemeClr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7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0-423C-AD60-518CA46141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0-423C-AD60-518CA461415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Sheet1!$B$2:$B$3</c:f>
              <c:numCache>
                <c:formatCode>#,##0_);\(#,##0\)</c:formatCode>
                <c:ptCount val="2"/>
                <c:pt idx="0">
                  <c:v>379800</c:v>
                </c:pt>
                <c:pt idx="1">
                  <c:v>570965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10-423C-AD60-518CA46141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A10-423C-AD60-518CA46141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A10-423C-AD60-518CA46141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0.3994677969845335</c:v>
                </c:pt>
                <c:pt idx="1">
                  <c:v>0.6005322030154665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10-423C-AD60-518CA46141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0.51392</cdr:x>
      <cdr:y>0.47043</cdr:y>
    </cdr:from>
    <cdr:to>
      <cdr:x>0.58244</cdr:x>
      <cdr:y>0.52528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BF21A89-9610-E987-FB4F-0FF17DAC8E5B}"/>
            </a:ext>
          </a:extLst>
        </cdr:cNvPr>
        <cdr:cNvSpPr txBox="1"/>
      </cdr:nvSpPr>
      <cdr:spPr>
        <a:xfrm xmlns:a="http://schemas.openxmlformats.org/drawingml/2006/main">
          <a:off x="4140678" y="1886610"/>
          <a:ext cx="552090" cy="21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0.03393</cdr:x>
      <cdr:y>0.85617</cdr:y>
    </cdr:from>
    <cdr:to>
      <cdr:x>0.3743</cdr:x>
      <cdr:y>0.97821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CD9848B-8C00-21D3-A4FF-505C4486C16F}"/>
            </a:ext>
          </a:extLst>
        </cdr:cNvPr>
        <cdr:cNvSpPr txBox="1"/>
      </cdr:nvSpPr>
      <cdr:spPr>
        <a:xfrm xmlns:a="http://schemas.openxmlformats.org/drawingml/2006/main">
          <a:off x="287245" y="3873260"/>
          <a:ext cx="2881223" cy="55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0.04159</cdr:x>
      <cdr:y>0.43455</cdr:y>
    </cdr:from>
    <cdr:to>
      <cdr:x>0.30083</cdr:x>
      <cdr:y>0.7397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4E97310-1AAA-6216-E436-9B09EB5AD679}"/>
            </a:ext>
          </a:extLst>
        </cdr:cNvPr>
        <cdr:cNvSpPr txBox="1"/>
      </cdr:nvSpPr>
      <cdr:spPr>
        <a:xfrm xmlns:a="http://schemas.openxmlformats.org/drawingml/2006/main">
          <a:off x="356632" y="2137213"/>
          <a:ext cx="2223059" cy="1500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0.22472</cdr:x>
      <cdr:y>0.08934</cdr:y>
    </cdr:from>
    <cdr:to>
      <cdr:x>0.77528</cdr:x>
      <cdr:y>0.34405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DE0A186-3FD9-DAF2-E1B2-66BEB04F64B5}"/>
            </a:ext>
          </a:extLst>
        </cdr:cNvPr>
        <cdr:cNvSpPr txBox="1"/>
      </cdr:nvSpPr>
      <cdr:spPr>
        <a:xfrm xmlns:a="http://schemas.openxmlformats.org/drawingml/2006/main">
          <a:off x="1927021" y="439419"/>
          <a:ext cx="4721086" cy="1252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atin typeface="Palatino Linotype" panose="02040502050505030304" pitchFamily="18" charset="0"/>
            </a:rPr>
            <a:t>Over 1 Million Floridians</a:t>
          </a:r>
        </a:p>
        <a:p xmlns:a="http://schemas.openxmlformats.org/drawingml/2006/main">
          <a:pPr algn="ctr"/>
          <a:r>
            <a:rPr lang="en-US" sz="2400" dirty="0">
              <a:latin typeface="Palatino Linotype" panose="02040502050505030304" pitchFamily="18" charset="0"/>
            </a:rPr>
            <a:t>Terminated from Medicaid</a:t>
          </a:r>
        </a:p>
        <a:p xmlns:a="http://schemas.openxmlformats.org/drawingml/2006/main">
          <a:pPr algn="ctr"/>
          <a:r>
            <a:rPr lang="en-US" sz="2400" dirty="0">
              <a:latin typeface="Palatino Linotype" panose="02040502050505030304" pitchFamily="18" charset="0"/>
            </a:rPr>
            <a:t>(through December 2023)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0.51392</cdr:x>
      <cdr:y>0.47043</cdr:y>
    </cdr:from>
    <cdr:to>
      <cdr:x>0.58244</cdr:x>
      <cdr:y>0.52528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BF21A89-9610-E987-FB4F-0FF17DAC8E5B}"/>
            </a:ext>
          </a:extLst>
        </cdr:cNvPr>
        <cdr:cNvSpPr txBox="1"/>
      </cdr:nvSpPr>
      <cdr:spPr>
        <a:xfrm xmlns:a="http://schemas.openxmlformats.org/drawingml/2006/main">
          <a:off x="4140678" y="1886610"/>
          <a:ext cx="552090" cy="21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0.03393</cdr:x>
      <cdr:y>0.85617</cdr:y>
    </cdr:from>
    <cdr:to>
      <cdr:x>0.3743</cdr:x>
      <cdr:y>0.97821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CD9848B-8C00-21D3-A4FF-505C4486C16F}"/>
            </a:ext>
          </a:extLst>
        </cdr:cNvPr>
        <cdr:cNvSpPr txBox="1"/>
      </cdr:nvSpPr>
      <cdr:spPr>
        <a:xfrm xmlns:a="http://schemas.openxmlformats.org/drawingml/2006/main">
          <a:off x="287245" y="3873260"/>
          <a:ext cx="2881223" cy="55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0.68187</cdr:x>
      <cdr:y>0.18438</cdr:y>
    </cdr:from>
    <cdr:to>
      <cdr:x>0.97804</cdr:x>
      <cdr:y>0.43598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1623535-9F55-ED05-A0A2-43FB2CA3C9D8}"/>
            </a:ext>
          </a:extLst>
        </cdr:cNvPr>
        <cdr:cNvSpPr txBox="1"/>
      </cdr:nvSpPr>
      <cdr:spPr>
        <a:xfrm xmlns:a="http://schemas.openxmlformats.org/drawingml/2006/main">
          <a:off x="2169925" y="437105"/>
          <a:ext cx="942506" cy="596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rPr>
            <a:t>Children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rPr>
            <a:t>40%</a:t>
          </a:r>
        </a:p>
      </cdr:txBody>
    </cdr:sp>
  </cdr:relSizeAnchor>
  <cdr:relSizeAnchor xmlns:cdr="http://schemas.openxmlformats.org/drawingml/2006/chartDrawing">
    <cdr:from>
      <cdr:x>0.02331</cdr:x>
      <cdr:y>0.23365</cdr:y>
    </cdr:from>
    <cdr:to>
      <cdr:x>0.29588</cdr:x>
      <cdr:y>0.5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F58359A0-5A9D-C4AF-07D3-F1A014522074}"/>
            </a:ext>
          </a:extLst>
        </cdr:cNvPr>
        <cdr:cNvSpPr txBox="1"/>
      </cdr:nvSpPr>
      <cdr:spPr>
        <a:xfrm xmlns:a="http://schemas.openxmlformats.org/drawingml/2006/main">
          <a:off x="74171" y="553916"/>
          <a:ext cx="867420" cy="63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rPr>
            <a:t>Adults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rPr>
            <a:t>60%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80154165c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280154165c_3_87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r>
              <a:rPr lang="en-US"/>
              <a:t>]</a:t>
            </a:r>
            <a:endParaRPr/>
          </a:p>
        </p:txBody>
      </p:sp>
      <p:sp>
        <p:nvSpPr>
          <p:cNvPr id="99" name="Google Shape;99;g1280154165c_3_87:notes"/>
          <p:cNvSpPr txBox="1">
            <a:spLocks noGrp="1"/>
          </p:cNvSpPr>
          <p:nvPr>
            <p:ph type="sldNum" idx="12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  <a:p>
            <a:pPr marL="0" indent="0"/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75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46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5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notice.  Notice 11 days between notice and ending date; minimum is 10.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7ec7ea764_0_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3" name="Google Shape;133;g127ec7ea7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80154165c_3_8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280154165c_3_8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1280154165c_3_8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280154165c_3_8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Google Shape;22;g1280154165c_3_8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80154165c_3_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280154165c_3_1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131" lvl="5" indent="-330192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1280154165c_3_14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280154165c_3_14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280154165c_3_14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80154165c_3_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280154165c_3_20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1280154165c_3_20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1280154165c_3_20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280154165c_3_20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280154165c_3_20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80154165c_3_27"/>
          <p:cNvSpPr txBox="1"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280154165c_3_27"/>
          <p:cNvSpPr txBox="1"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77" lvl="1" indent="-228594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131" lvl="5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g1280154165c_3_27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280154165c_3_27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280154165c_3_27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g1280154165c_3_27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" name="Google Shape;43;g1280154165c_3_2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" name="Google Shape;44;g1280154165c_3_27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80154165c_3_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280154165c_3_52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280154165c_3_52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280154165c_3_52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80154165c_3_57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280154165c_3_57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280154165c_3_57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80154165c_3_61"/>
          <p:cNvSpPr txBox="1"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280154165c_3_61"/>
          <p:cNvSpPr txBox="1">
            <a:spLocks noGrp="1"/>
          </p:cNvSpPr>
          <p:nvPr>
            <p:ph type="body" idx="1"/>
          </p:nvPr>
        </p:nvSpPr>
        <p:spPr>
          <a:xfrm>
            <a:off x="719139" y="273052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377" lvl="1" indent="-40639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566" lvl="2" indent="-38099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754" lvl="3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5943" lvl="4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131" lvl="5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320" lvl="6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509" lvl="7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697" lvl="8" indent="-355591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g1280154165c_3_61"/>
          <p:cNvSpPr txBox="1">
            <a:spLocks noGrp="1"/>
          </p:cNvSpPr>
          <p:nvPr>
            <p:ph type="body" idx="2"/>
          </p:nvPr>
        </p:nvSpPr>
        <p:spPr>
          <a:xfrm>
            <a:off x="5907089" y="2438402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g1280154165c_3_61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280154165c_3_61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280154165c_3_61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80154165c_3_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280154165c_3_75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280154165c_3_75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280154165c_3_75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280154165c_3_75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80154165c_3_81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280154165c_3_81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1280154165c_3_81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280154165c_3_81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280154165c_3_81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80154165c_3_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g1280154165c_3_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g1280154165c_3_0"/>
          <p:cNvSpPr txBox="1">
            <a:spLocks noGrp="1"/>
          </p:cNvSpPr>
          <p:nvPr>
            <p:ph type="dt" idx="10"/>
          </p:nvPr>
        </p:nvSpPr>
        <p:spPr>
          <a:xfrm>
            <a:off x="6363349" y="6356352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g1280154165c_3_0"/>
          <p:cNvSpPr txBox="1">
            <a:spLocks noGrp="1"/>
          </p:cNvSpPr>
          <p:nvPr>
            <p:ph type="ftr" idx="11"/>
          </p:nvPr>
        </p:nvSpPr>
        <p:spPr>
          <a:xfrm>
            <a:off x="659166" y="6356352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g1280154165c_3_0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g1280154165c_3_0"/>
          <p:cNvSpPr/>
          <p:nvPr/>
        </p:nvSpPr>
        <p:spPr>
          <a:xfrm>
            <a:off x="8457762" y="6499385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g1280154165c_3_0"/>
          <p:cNvSpPr/>
          <p:nvPr/>
        </p:nvSpPr>
        <p:spPr>
          <a:xfrm>
            <a:off x="569121" y="6499385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healthjustice.org/ending-the-continuous-medicaid-coverage-requireme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loridahealthstories.org/ph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ppeal.hearing@myflfamilies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yflfamilies.com/fairhearin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aringelephant.org/2017/04/25/episode-41-news-news-and-some-more-news/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artphone-telephone-typing-keying-431230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raeme_pow/6136528689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hca.myflorida.com/medicaid/florida-medicaid-complaints/florida-medicaid-recipients-how-to-file-a-complai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warning-sign-png/download/6941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play/unit-7-277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myflfamilies.com/services/public-assistance/additional-resources-and-services/ess-program-manual" TargetMode="External"/><Relationship Id="rId7" Type="http://schemas.openxmlformats.org/officeDocument/2006/relationships/image" Target="../media/image31.svg"/><Relationship Id="rId2" Type="http://schemas.openxmlformats.org/officeDocument/2006/relationships/hyperlink" Target="https://youtu.be/UE4ZD5UJy_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docs.google.com/forms/d/e/1FAIpQLScso5sxLkuFlBWl6j8tigfGKzT5Acw2GDmXwRvgwJJXAz-kKQ/viewform" TargetMode="External"/><Relationship Id="rId4" Type="http://schemas.openxmlformats.org/officeDocument/2006/relationships/hyperlink" Target="https://healthlaw.org/resource/advocates-guide-to-magi-updated-guide-for-2018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money.com/what-is-a-paycheck-1918222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hyperlink" Target="http://flickr.com/photos/stewf/36565701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https://www.chiprintgroup.com/calendars/" TargetMode="Externa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4437&amp;picture=finger-up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XJYu7es3-BIDr1D0AI-9IcJqkBjH6HKR-zFklNUsaDs/ed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oridahealthjustice.org/uploads/1/1/5/5/115598329/cle_approval_-_course_2313762n_how_to_appeal_medicaid_terminations_in_florida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hyperlink" Target="https://pixabay.com/en/pregnancy-pregnant-mother-child-275703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freepngimg.com/png/55023-men-silhouette-free-clipart-hd" TargetMode="External"/><Relationship Id="rId5" Type="http://schemas.openxmlformats.org/officeDocument/2006/relationships/hyperlink" Target="https://svgsilh.com/image/1480074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hyperlink" Target="https://www.pinterest.co.kr/pin/40384629155776810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so5sxLkuFlBWl6j8tigfGKzT5Acw2GDmXwRvgwJJXAz-kKQ/viewform" TargetMode="External"/><Relationship Id="rId3" Type="http://schemas.openxmlformats.org/officeDocument/2006/relationships/hyperlink" Target="https://youtu.be/UE4ZD5UJy_I" TargetMode="External"/><Relationship Id="rId7" Type="http://schemas.openxmlformats.org/officeDocument/2006/relationships/hyperlink" Target="https://www.flrules.org/gateway/ChapterHome.asp?Chapter=65-2" TargetMode="External"/><Relationship Id="rId2" Type="http://schemas.openxmlformats.org/officeDocument/2006/relationships/hyperlink" Target="https://www.floridahealthjustice.org/publications--media/florida-medicaid-appeals-toolkit-1st-edi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yflfamilies.com/services/public-assistance/additional-resources-and-services/ess-program-manual" TargetMode="External"/><Relationship Id="rId5" Type="http://schemas.openxmlformats.org/officeDocument/2006/relationships/hyperlink" Target="https://www.floridahealthjustice.org/advocates-guide-to-florida-medicaid.html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docs.google.com/spreadsheets/d/1CESOFLzN6PwHoHr8mbGqpVWdBOzkMMEVgtqAzEra3hQ/edit#gid=0" TargetMode="Externa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80154165c_3_87"/>
          <p:cNvSpPr txBox="1">
            <a:spLocks noGrp="1"/>
          </p:cNvSpPr>
          <p:nvPr>
            <p:ph type="ctrTitle"/>
          </p:nvPr>
        </p:nvSpPr>
        <p:spPr>
          <a:xfrm>
            <a:off x="1317775" y="342900"/>
            <a:ext cx="6645900" cy="1132200"/>
          </a:xfrm>
          <a:prstGeom prst="rect">
            <a:avLst/>
          </a:prstGeom>
          <a:noFill/>
          <a:ln w="5715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4000"/>
            </a:pPr>
            <a:r>
              <a:rPr lang="en-US" sz="3300" dirty="0"/>
              <a:t>How to Appeal Medicaid Terminations in Florida</a:t>
            </a:r>
            <a:endParaRPr sz="2600" dirty="0"/>
          </a:p>
        </p:txBody>
      </p:sp>
      <p:sp>
        <p:nvSpPr>
          <p:cNvPr id="102" name="Google Shape;102;g1280154165c_3_87"/>
          <p:cNvSpPr txBox="1">
            <a:spLocks noGrp="1"/>
          </p:cNvSpPr>
          <p:nvPr>
            <p:ph type="subTitle" idx="1"/>
          </p:nvPr>
        </p:nvSpPr>
        <p:spPr>
          <a:xfrm>
            <a:off x="1317775" y="2014850"/>
            <a:ext cx="6561000" cy="19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2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Presented by </a:t>
            </a:r>
          </a:p>
          <a:p>
            <a:pPr marL="0" indent="0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2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Florida Health Justice Project Attorneys:</a:t>
            </a:r>
          </a:p>
          <a:p>
            <a:pPr marL="0" indent="0">
              <a:lnSpc>
                <a:spcPct val="80000"/>
              </a:lnSpc>
              <a:spcBef>
                <a:spcPts val="408"/>
              </a:spcBef>
              <a:buSzPts val="1500"/>
            </a:pPr>
            <a:endParaRPr lang="en-US" sz="22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2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Lynn Hearn</a:t>
            </a:r>
          </a:p>
          <a:p>
            <a:pPr marL="0" indent="0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2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Miriam Harmatz</a:t>
            </a:r>
          </a:p>
          <a:p>
            <a:pPr marL="0" indent="0">
              <a:lnSpc>
                <a:spcPct val="80000"/>
              </a:lnSpc>
              <a:spcBef>
                <a:spcPts val="408"/>
              </a:spcBef>
              <a:buClr>
                <a:schemeClr val="dk1"/>
              </a:buClr>
              <a:buSzPts val="1500"/>
            </a:pPr>
            <a:r>
              <a:rPr lang="en-US" sz="22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Katy </a:t>
            </a:r>
            <a:r>
              <a:rPr lang="en-US" sz="22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DeBriere</a:t>
            </a:r>
            <a:endParaRPr lang="en-US" sz="22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lnSpc>
                <a:spcPct val="80000"/>
              </a:lnSpc>
              <a:spcBef>
                <a:spcPts val="239"/>
              </a:spcBef>
              <a:buSzPts val="875"/>
            </a:pPr>
            <a:endParaRPr sz="1575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lnSpc>
                <a:spcPct val="80000"/>
              </a:lnSpc>
              <a:spcBef>
                <a:spcPts val="239"/>
              </a:spcBef>
              <a:buSzPts val="875"/>
            </a:pPr>
            <a:endParaRPr sz="1575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g1280154165c_3_87"/>
          <p:cNvSpPr txBox="1">
            <a:spLocks noGrp="1"/>
          </p:cNvSpPr>
          <p:nvPr>
            <p:ph type="sldNum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pic>
        <p:nvPicPr>
          <p:cNvPr id="104" name="Google Shape;104;g1280154165c_3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4921551"/>
            <a:ext cx="4399451" cy="8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280154165c_3_87"/>
          <p:cNvSpPr txBox="1"/>
          <p:nvPr/>
        </p:nvSpPr>
        <p:spPr>
          <a:xfrm>
            <a:off x="2877025" y="4037468"/>
            <a:ext cx="3442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800" b="1" dirty="0">
                <a:latin typeface="Palatino Linotype"/>
                <a:ea typeface="Palatino Linotype"/>
                <a:cs typeface="Palatino Linotype"/>
                <a:sym typeface="Palatino Linotype"/>
              </a:rPr>
              <a:t>January 17, 2024</a:t>
            </a:r>
            <a:endParaRPr sz="18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7ec7ea764_0_5"/>
          <p:cNvSpPr txBox="1">
            <a:spLocks noGrp="1"/>
          </p:cNvSpPr>
          <p:nvPr>
            <p:ph type="body" idx="1"/>
          </p:nvPr>
        </p:nvSpPr>
        <p:spPr>
          <a:xfrm>
            <a:off x="304801" y="1333501"/>
            <a:ext cx="8444700" cy="5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Is Medicaid eligibility being terminated?</a:t>
            </a: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Conduct your own eligibility determination. See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video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lang="en-US" sz="20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1200" dirty="0">
                <a:latin typeface="Palatino Linotype"/>
                <a:ea typeface="Palatino Linotype"/>
                <a:cs typeface="Palatino Linotype"/>
                <a:sym typeface="Palatino Linotype"/>
              </a:rPr>
              <a:t>2024 update coming soon!</a:t>
            </a:r>
            <a:endParaRPr sz="1200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6" name="Google Shape;136;g127ec7ea764_0_5"/>
          <p:cNvSpPr txBox="1">
            <a:spLocks noGrp="1"/>
          </p:cNvSpPr>
          <p:nvPr>
            <p:ph type="title"/>
          </p:nvPr>
        </p:nvSpPr>
        <p:spPr>
          <a:xfrm>
            <a:off x="457151" y="905899"/>
            <a:ext cx="8229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A9798"/>
              </a:buClr>
              <a:buSzPts val="3300"/>
            </a:pPr>
            <a:r>
              <a:rPr lang="en-US" sz="4000" dirty="0"/>
              <a:t>Is an Appeal Appropriate?</a:t>
            </a:r>
            <a:endParaRPr sz="4000" dirty="0"/>
          </a:p>
        </p:txBody>
      </p:sp>
      <p:sp>
        <p:nvSpPr>
          <p:cNvPr id="137" name="Google Shape;137;g127ec7ea764_0_5"/>
          <p:cNvSpPr/>
          <p:nvPr/>
        </p:nvSpPr>
        <p:spPr>
          <a:xfrm>
            <a:off x="299351" y="1333501"/>
            <a:ext cx="8545200" cy="48987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g127ec7ea764_0_5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C8798-8E2B-4B2E-E864-EDE0FF13B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76" y="3304438"/>
            <a:ext cx="7981950" cy="2695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0F0B4E-B66E-E4BC-6779-2734878F6959}"/>
              </a:ext>
            </a:extLst>
          </p:cNvPr>
          <p:cNvSpPr txBox="1"/>
          <p:nvPr/>
        </p:nvSpPr>
        <p:spPr>
          <a:xfrm>
            <a:off x="133670" y="219075"/>
            <a:ext cx="8876659" cy="6413498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A8114-F263-3034-2785-6E23B5A6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89" y="342899"/>
            <a:ext cx="2932111" cy="1609725"/>
          </a:xfrm>
        </p:spPr>
        <p:txBody>
          <a:bodyPr/>
          <a:lstStyle/>
          <a:p>
            <a:r>
              <a:rPr lang="en-US" dirty="0"/>
              <a:t>Determining Eligibility, </a:t>
            </a:r>
            <a:r>
              <a:rPr lang="en-US" dirty="0" err="1"/>
              <a:t>ctd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E5D1A-BB69-26CF-F029-6E4AC10B4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6077A-6179-CE9F-39AD-098C82D81B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86401" y="2438402"/>
            <a:ext cx="3429002" cy="36877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Consult portal resources,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e.g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.:</a:t>
            </a:r>
          </a:p>
          <a:p>
            <a:pPr marL="514345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Income limit charts</a:t>
            </a:r>
          </a:p>
          <a:p>
            <a:pPr marL="514345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ESS Program Policy Manual</a:t>
            </a:r>
          </a:p>
          <a:p>
            <a:pPr marL="514345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NHeLP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Guide to MAGI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57F2A-43EB-9C13-2034-9296FE155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405D33-64EE-1B07-1375-FB344310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266700"/>
            <a:ext cx="5534025" cy="6318248"/>
          </a:xfrm>
          <a:prstGeom prst="rect">
            <a:avLst/>
          </a:prstGeom>
        </p:spPr>
      </p:pic>
      <p:sp>
        <p:nvSpPr>
          <p:cNvPr id="7" name="Connector 6">
            <a:extLst>
              <a:ext uri="{FF2B5EF4-FFF2-40B4-BE49-F238E27FC236}">
                <a16:creationId xmlns:a16="http://schemas.microsoft.com/office/drawing/2014/main" id="{2D0B6D48-FF82-8EB7-9CBB-C4F3D8D2F921}"/>
              </a:ext>
            </a:extLst>
          </p:cNvPr>
          <p:cNvSpPr/>
          <p:nvPr/>
        </p:nvSpPr>
        <p:spPr>
          <a:xfrm>
            <a:off x="-219696" y="2985572"/>
            <a:ext cx="4516273" cy="1927952"/>
          </a:xfrm>
          <a:prstGeom prst="flowChartConnector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1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EA174-98BE-9A1A-7E05-9A7200C7F7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24954-4AE7-F219-1224-7125EFDB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912683"/>
          </a:xfrm>
          <a:prstGeom prst="rect">
            <a:avLst/>
          </a:prstGeom>
        </p:spPr>
      </p:pic>
      <p:sp>
        <p:nvSpPr>
          <p:cNvPr id="7" name="Connector 6">
            <a:extLst>
              <a:ext uri="{FF2B5EF4-FFF2-40B4-BE49-F238E27FC236}">
                <a16:creationId xmlns:a16="http://schemas.microsoft.com/office/drawing/2014/main" id="{7F778F41-CDE5-99F2-DFCB-955F648DC223}"/>
              </a:ext>
            </a:extLst>
          </p:cNvPr>
          <p:cNvSpPr/>
          <p:nvPr/>
        </p:nvSpPr>
        <p:spPr>
          <a:xfrm>
            <a:off x="228600" y="1749972"/>
            <a:ext cx="204952" cy="11035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Connector 7">
            <a:extLst>
              <a:ext uri="{FF2B5EF4-FFF2-40B4-BE49-F238E27FC236}">
                <a16:creationId xmlns:a16="http://schemas.microsoft.com/office/drawing/2014/main" id="{B09D773B-C137-AC88-BBC4-B44E0A2885E4}"/>
              </a:ext>
            </a:extLst>
          </p:cNvPr>
          <p:cNvSpPr/>
          <p:nvPr/>
        </p:nvSpPr>
        <p:spPr>
          <a:xfrm>
            <a:off x="5441731" y="1696106"/>
            <a:ext cx="320566" cy="21809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Connector 8">
            <a:extLst>
              <a:ext uri="{FF2B5EF4-FFF2-40B4-BE49-F238E27FC236}">
                <a16:creationId xmlns:a16="http://schemas.microsoft.com/office/drawing/2014/main" id="{2319D61F-FEB7-34D4-F695-8060E213AD64}"/>
              </a:ext>
            </a:extLst>
          </p:cNvPr>
          <p:cNvSpPr/>
          <p:nvPr/>
        </p:nvSpPr>
        <p:spPr>
          <a:xfrm>
            <a:off x="6090745" y="1696106"/>
            <a:ext cx="320566" cy="21809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Connector 9">
            <a:extLst>
              <a:ext uri="{FF2B5EF4-FFF2-40B4-BE49-F238E27FC236}">
                <a16:creationId xmlns:a16="http://schemas.microsoft.com/office/drawing/2014/main" id="{B9A66C9D-773C-F66A-91E9-2ECB79FE6FEF}"/>
              </a:ext>
            </a:extLst>
          </p:cNvPr>
          <p:cNvSpPr/>
          <p:nvPr/>
        </p:nvSpPr>
        <p:spPr>
          <a:xfrm>
            <a:off x="8503702" y="1696106"/>
            <a:ext cx="320566" cy="21809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41E54-6D6C-1741-34BC-0223F55636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050E5-39F6-A79C-CA8B-55179F3FECB9}"/>
              </a:ext>
            </a:extLst>
          </p:cNvPr>
          <p:cNvSpPr txBox="1"/>
          <p:nvPr/>
        </p:nvSpPr>
        <p:spPr>
          <a:xfrm>
            <a:off x="904875" y="612214"/>
            <a:ext cx="7334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Example: Determining Medicaid income limit for child age 4 in household of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E36E0-C556-01E4-6FC7-CFDDA0D1C908}"/>
              </a:ext>
            </a:extLst>
          </p:cNvPr>
          <p:cNvSpPr txBox="1"/>
          <p:nvPr/>
        </p:nvSpPr>
        <p:spPr>
          <a:xfrm>
            <a:off x="1055915" y="2013858"/>
            <a:ext cx="71845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$2,756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Base Amount (133% FPL)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   $145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Standard Disregard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   $104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MAGI Disregard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$3,005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    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Family Income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Thus, if child’s Medicaid was terminated and family income is less than $3,005/month,  an appeal should be filed.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13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98285-731C-9FC2-00C6-8B0C12C8D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6BDFA-EB99-5EF1-EB88-3D4D0BBE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2385"/>
            <a:ext cx="7772400" cy="49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3AE8-F3F9-DC0B-14F9-C6918AEF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u="sng" dirty="0"/>
              <a:t>Determining Eligibility</a:t>
            </a:r>
            <a:br>
              <a:rPr lang="en-US" sz="4000" dirty="0"/>
            </a:br>
            <a:r>
              <a:rPr lang="en-US" sz="3600" dirty="0"/>
              <a:t>Potential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AF037-F7C6-23A0-864C-2501C8745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Outdated/incorrect income information</a:t>
            </a:r>
          </a:p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Improper inclusion of certain income (e.g., SSI)</a:t>
            </a:r>
          </a:p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Improper calculation of household</a:t>
            </a:r>
          </a:p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Failure to provide continuous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Pregnancy &amp; post-partum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Children (now 12 months for all under age 19!)</a:t>
            </a:r>
          </a:p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Failure to consider alternative bases for eligibility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Disability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Over 65 or disabled &amp; on Medicare - Medicare Savings Plans (QMB, SLMB, QI1)</a:t>
            </a:r>
          </a:p>
          <a:p>
            <a:pPr>
              <a:buFont typeface="Century Gothic" panose="020B0502020202020204" pitchFamily="34" charset="0"/>
              <a:buChar char="X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Application errors</a:t>
            </a:r>
          </a:p>
          <a:p>
            <a:pPr marL="571486" lvl="1" indent="0">
              <a:buNone/>
            </a:pPr>
            <a:endParaRPr lang="en-US" dirty="0"/>
          </a:p>
          <a:p>
            <a:pPr marL="114298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F0C2-C5B8-5C5D-5D37-C00EED277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B7184-258C-B0B9-70B0-60EB238918D1}"/>
              </a:ext>
            </a:extLst>
          </p:cNvPr>
          <p:cNvSpPr/>
          <p:nvPr/>
        </p:nvSpPr>
        <p:spPr>
          <a:xfrm>
            <a:off x="361950" y="142875"/>
            <a:ext cx="8467725" cy="598329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7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43F6-C3D7-4D95-EBA8-BB509508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Appealing Terminations</a:t>
            </a:r>
            <a:b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Real Life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  <a:hlinkClick r:id="rId2"/>
              </a:rPr>
              <a:t>Stories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9465-3474-C13B-81AA-2C3D69091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650FB-6A12-E48B-4405-F7B68677E9DE}"/>
              </a:ext>
            </a:extLst>
          </p:cNvPr>
          <p:cNvSpPr/>
          <p:nvPr/>
        </p:nvSpPr>
        <p:spPr>
          <a:xfrm>
            <a:off x="457200" y="200025"/>
            <a:ext cx="8229600" cy="64293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F822-4140-4519-00FE-A058F11D7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" t="4898" b="18840"/>
          <a:stretch/>
        </p:blipFill>
        <p:spPr>
          <a:xfrm>
            <a:off x="849085" y="1678242"/>
            <a:ext cx="7694196" cy="1305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90B1B-793F-B55C-42D3-56AF442C1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6" t="4362" b="27712"/>
          <a:stretch/>
        </p:blipFill>
        <p:spPr>
          <a:xfrm>
            <a:off x="805543" y="4863529"/>
            <a:ext cx="7694195" cy="1305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FED760-83EA-C0C5-31A5-2A0E434AA7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" t="7020" r="980" b="25713"/>
          <a:stretch/>
        </p:blipFill>
        <p:spPr>
          <a:xfrm>
            <a:off x="805543" y="3369791"/>
            <a:ext cx="7532914" cy="11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calendar with a blue pen on top">
            <a:extLst>
              <a:ext uri="{FF2B5EF4-FFF2-40B4-BE49-F238E27FC236}">
                <a16:creationId xmlns:a16="http://schemas.microsoft.com/office/drawing/2014/main" id="{7687618C-D293-9AA4-5181-1BE39E8D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93" y="1439148"/>
            <a:ext cx="3186757" cy="2124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0B5EB-5A8D-EA68-D404-244234BA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1428750"/>
          </a:xfrm>
        </p:spPr>
        <p:txBody>
          <a:bodyPr/>
          <a:lstStyle/>
          <a:p>
            <a:r>
              <a:rPr lang="en-US" sz="4000" u="sng" dirty="0"/>
              <a:t>When to Appeal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A063C-2905-81B7-C442-476EBD06E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8" indent="0"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Before the termination date </a:t>
            </a:r>
          </a:p>
          <a:p>
            <a:pPr marL="114298" indent="0"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– coverage must be maintained</a:t>
            </a:r>
          </a:p>
          <a:p>
            <a:pPr marL="114298" indent="0"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Within 90 days after the date </a:t>
            </a:r>
          </a:p>
          <a:p>
            <a:pPr marL="114298" indent="0"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of the notice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FE4B-9C90-8C95-EC2D-3AD8823A0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54A3A-3A8B-F03A-538E-97EB82DF4570}"/>
              </a:ext>
            </a:extLst>
          </p:cNvPr>
          <p:cNvSpPr/>
          <p:nvPr/>
        </p:nvSpPr>
        <p:spPr>
          <a:xfrm>
            <a:off x="457200" y="257175"/>
            <a:ext cx="8153400" cy="609917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7ADCCD-2B30-4E06-1F22-2CB4264EE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63"/>
          <a:stretch/>
        </p:blipFill>
        <p:spPr>
          <a:xfrm>
            <a:off x="2164549" y="3677237"/>
            <a:ext cx="4738701" cy="1654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18C67-EF7A-B87D-8ABD-AB6A6DC2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57" y="5331543"/>
            <a:ext cx="8008884" cy="8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1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2A6-171A-8465-6A16-AB9A4FE3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725283"/>
          </a:xfrm>
        </p:spPr>
        <p:txBody>
          <a:bodyPr/>
          <a:lstStyle/>
          <a:p>
            <a:r>
              <a:rPr lang="en-US" sz="4000" u="sng" dirty="0"/>
              <a:t>How to File Appeal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FD67-5659-BDA9-269E-D5B56D326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6" y="1466686"/>
            <a:ext cx="8601074" cy="4735705"/>
          </a:xfrm>
        </p:spPr>
        <p:txBody>
          <a:bodyPr>
            <a:normAutofit/>
          </a:bodyPr>
          <a:lstStyle/>
          <a:p>
            <a:pPr marL="114298" indent="0" algn="ctr">
              <a:buNone/>
            </a:pPr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First Choice Recommended</a:t>
            </a:r>
          </a:p>
          <a:p>
            <a:pPr marL="114298" indent="0" algn="ctr">
              <a:buNone/>
            </a:pPr>
            <a:endParaRPr lang="en-US" u="sng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114298" indent="0" algn="ctr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Email to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2"/>
              </a:rPr>
              <a:t>appeal.hearing@myflfamilies.com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(keeps record)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Template in Toolkit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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In person or video (Teams)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Include email and mailing </a:t>
            </a:r>
          </a:p>
          <a:p>
            <a:pPr marL="114298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address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49F9C-3807-C934-C8D5-00C7DCF5E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55C44-1A7D-B19D-D144-978A04FF8C1C}"/>
              </a:ext>
            </a:extLst>
          </p:cNvPr>
          <p:cNvSpPr/>
          <p:nvPr/>
        </p:nvSpPr>
        <p:spPr>
          <a:xfrm>
            <a:off x="352425" y="190500"/>
            <a:ext cx="8601075" cy="616585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15F692-470E-D5B5-A4F4-ED9AAAB03A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56030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3B3DB21-ECC1-84FD-072E-C2D6A0C3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2" y="2939337"/>
            <a:ext cx="3925019" cy="3049917"/>
          </a:xfrm>
          <a:prstGeom prst="rect">
            <a:avLst/>
          </a:prstGeom>
          <a:solidFill>
            <a:srgbClr val="F2F2F2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Template for Requesting an Appeal via email: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Re:  Appeal on behalf of [First name, Last name], Case No [Medicaid case number]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This email is to appeal the Notice of Case Action dated [date on top of notice] ending Medicaid for [names of all people whose eligibility you are appealing] on [date of end of Medicaid].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request that the hearing be held [select one: in person / by video conference / by telephone conference]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 you are appealing before the date of termination include: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 this appeal is being filed before the end of my Medicaid coverage, please continue my Medicaid pending the hearing decision.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 you are representing someone in their appeal include: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will be representing [name of person appealing eligibility] in this appeal.  Please let me know if you have any questions.  </a:t>
            </a:r>
          </a:p>
        </p:txBody>
      </p:sp>
    </p:spTree>
    <p:extLst>
      <p:ext uri="{BB962C8B-B14F-4D97-AF65-F5344CB8AC3E}">
        <p14:creationId xmlns:p14="http://schemas.microsoft.com/office/powerpoint/2010/main" val="332633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02A6-171A-8465-6A16-AB9A4FE3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33526"/>
          </a:xfrm>
        </p:spPr>
        <p:txBody>
          <a:bodyPr/>
          <a:lstStyle/>
          <a:p>
            <a:r>
              <a:rPr lang="en-US" sz="4000" u="sng" dirty="0"/>
              <a:t>How to File Appeal,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8FD67-5659-BDA9-269E-D5B56D326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" y="1533526"/>
            <a:ext cx="8743950" cy="4592640"/>
          </a:xfrm>
        </p:spPr>
        <p:txBody>
          <a:bodyPr>
            <a:normAutofit lnSpcReduction="10000"/>
          </a:bodyPr>
          <a:lstStyle/>
          <a:p>
            <a:pPr marL="114298" indent="0" algn="ctr">
              <a:buNone/>
            </a:pPr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Second Choice Recommended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114298" indent="0" algn="ctr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Online at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https://www.myflfamilies.com/fairhearings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114298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298" indent="0" algn="ctr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Note: No obligation to complete “</a:t>
            </a:r>
            <a:r>
              <a:rPr lang="en-US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why you disagree with the action”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49F9C-3807-C934-C8D5-00C7DCF5E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01FF3-822A-300E-E321-D8AAC585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94" y="2682032"/>
            <a:ext cx="4018906" cy="2642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F55C44-1A7D-B19D-D144-978A04FF8C1C}"/>
              </a:ext>
            </a:extLst>
          </p:cNvPr>
          <p:cNvSpPr/>
          <p:nvPr/>
        </p:nvSpPr>
        <p:spPr>
          <a:xfrm>
            <a:off x="352425" y="190500"/>
            <a:ext cx="8601075" cy="616585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08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299351" y="1551226"/>
            <a:ext cx="8545200" cy="46809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457200" y="334725"/>
            <a:ext cx="8229600" cy="10194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A9798"/>
              </a:buClr>
              <a:buSzPts val="3300"/>
            </a:pPr>
            <a:r>
              <a:rPr lang="en-US" sz="3600" dirty="0"/>
              <a:t>Today’s Topics</a:t>
            </a:r>
            <a:endParaRPr sz="36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352044" y="1706260"/>
            <a:ext cx="8229600" cy="437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Introduction and Overview of Medicaid Redeterminations by Florida Department of Children and Families (DCF)</a:t>
            </a:r>
          </a:p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Understanding the DCF Termination Notice</a:t>
            </a:r>
          </a:p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Determining Whether an Appeal is Appropriate</a:t>
            </a:r>
          </a:p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and How to File an Appeal</a:t>
            </a:r>
          </a:p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to Prepare for the Appeal Hearing</a:t>
            </a:r>
          </a:p>
          <a:p>
            <a:pPr marL="971526" indent="-514338">
              <a:spcBef>
                <a:spcPts val="54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to Expect at the Hearing and Afterward</a:t>
            </a:r>
          </a:p>
          <a:p>
            <a:pPr marL="800080">
              <a:spcBef>
                <a:spcPts val="540"/>
              </a:spcBef>
            </a:pP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914377" indent="0">
              <a:spcBef>
                <a:spcPts val="440"/>
              </a:spcBef>
              <a:buNone/>
            </a:pP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13" lvl="1" indent="0">
              <a:spcBef>
                <a:spcPts val="440"/>
              </a:spcBef>
              <a:buSzPts val="1540"/>
              <a:buNone/>
            </a:pPr>
            <a:endParaRPr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pic>
        <p:nvPicPr>
          <p:cNvPr id="2" name="Google Shape;104;g1280154165c_3_87">
            <a:extLst>
              <a:ext uri="{FF2B5EF4-FFF2-40B4-BE49-F238E27FC236}">
                <a16:creationId xmlns:a16="http://schemas.microsoft.com/office/drawing/2014/main" id="{3BCCECC4-94FB-3B46-B44A-C2E374FE1E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832" y="6356351"/>
            <a:ext cx="2478024" cy="4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ECD1B67-2A33-91B9-4BD0-EA9C64C36622}"/>
              </a:ext>
            </a:extLst>
          </p:cNvPr>
          <p:cNvSpPr/>
          <p:nvPr/>
        </p:nvSpPr>
        <p:spPr>
          <a:xfrm>
            <a:off x="2334709" y="224168"/>
            <a:ext cx="4264269" cy="1172024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text on a blue background&#10;&#10;Description automatically generated">
            <a:extLst>
              <a:ext uri="{FF2B5EF4-FFF2-40B4-BE49-F238E27FC236}">
                <a16:creationId xmlns:a16="http://schemas.microsoft.com/office/drawing/2014/main" id="{D8253864-5E94-2A85-F18A-5A32825A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26879" y="1579910"/>
            <a:ext cx="6479930" cy="465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F9E4-48A3-5ACC-8D95-605A04F9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How to File Appeal, </a:t>
            </a:r>
            <a:r>
              <a:rPr kumimoji="0" lang="en-US" sz="4000" b="0" i="0" u="sng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ctd</a:t>
            </a:r>
            <a:r>
              <a:rPr kumimoji="0" lang="en-US" sz="40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alatino Linotype"/>
                <a:sym typeface="Palatino Linotype"/>
              </a:rPr>
              <a:t>.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AAC2B-EF16-9578-9FF3-59F482555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Other methods, not recommended: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Calling DCF call center</a:t>
            </a:r>
          </a:p>
          <a:p>
            <a:pPr lvl="1"/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Going to DCF office in person</a:t>
            </a:r>
          </a:p>
          <a:p>
            <a:pPr lvl="1"/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Sending request via U.S. 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777DD-CAFB-A59D-8A19-33CA5D74E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6" name="Picture 5" descr="A person holding a phone&#10;&#10;Description automatically generated">
            <a:extLst>
              <a:ext uri="{FF2B5EF4-FFF2-40B4-BE49-F238E27FC236}">
                <a16:creationId xmlns:a16="http://schemas.microsoft.com/office/drawing/2014/main" id="{1A497E94-8E0C-C266-E5DC-5D6F1A3E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0094" y="2358596"/>
            <a:ext cx="1605606" cy="1070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109C3-EB44-7477-A829-D70F02893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97" y="3532215"/>
            <a:ext cx="1670129" cy="1310358"/>
          </a:xfrm>
          <a:prstGeom prst="rect">
            <a:avLst/>
          </a:prstGeom>
        </p:spPr>
      </p:pic>
      <p:pic>
        <p:nvPicPr>
          <p:cNvPr id="10" name="Picture 9" descr="A blue mailbox on the sidewalk&#10;&#10;Description automatically generated">
            <a:extLst>
              <a:ext uri="{FF2B5EF4-FFF2-40B4-BE49-F238E27FC236}">
                <a16:creationId xmlns:a16="http://schemas.microsoft.com/office/drawing/2014/main" id="{5513F1A5-A751-9C65-529D-939C5EFDD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57111" y="5057772"/>
            <a:ext cx="1463679" cy="14636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2C55BA-C7D2-A9B4-DA89-5934F374FAB8}"/>
              </a:ext>
            </a:extLst>
          </p:cNvPr>
          <p:cNvSpPr/>
          <p:nvPr/>
        </p:nvSpPr>
        <p:spPr>
          <a:xfrm>
            <a:off x="361950" y="171450"/>
            <a:ext cx="8467725" cy="6477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44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Maintaining Benefits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If appeal filed before termination, coverage is required to continue – but often doesn’t!</a:t>
            </a: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What to do:</a:t>
            </a: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Check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MyACCESS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 Account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Call DCF Hearing Contact – follow-up w/email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If DCF says restored, but physician/pharmacy sees no coverage, contact AHCA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chemeClr val="bg2">
                    <a:lumMod val="75000"/>
                  </a:schemeClr>
                </a:solidFill>
                <a:effectLst/>
                <a:latin typeface="Book Antiqua" panose="02040602050305030304" pitchFamily="18" charset="0"/>
              </a:rPr>
              <a:t>AHCA Medicaid Helpline  1-877-254-1055 or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 a complaint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 with AHCA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File Motion to Reinstate Medicaid Coverage Pending Appeal</a:t>
            </a: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7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Maintaining Benefits, </a:t>
            </a:r>
            <a:r>
              <a:rPr lang="en-US" sz="4000" u="sng" dirty="0" err="1"/>
              <a:t>ctd</a:t>
            </a:r>
            <a:r>
              <a:rPr lang="en-US" sz="4000" u="sng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477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 descr="A red warning sign with black text&#10;&#10;Description automatically generated">
            <a:extLst>
              <a:ext uri="{FF2B5EF4-FFF2-40B4-BE49-F238E27FC236}">
                <a16:creationId xmlns:a16="http://schemas.microsoft.com/office/drawing/2014/main" id="{26D515D3-9294-EED2-99B1-B4B65550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275" y="1246311"/>
            <a:ext cx="3286125" cy="2182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D0FB24-A3F7-C301-414A-3961BD7EC7AF}"/>
              </a:ext>
            </a:extLst>
          </p:cNvPr>
          <p:cNvSpPr txBox="1"/>
          <p:nvPr/>
        </p:nvSpPr>
        <p:spPr>
          <a:xfrm>
            <a:off x="4572000" y="1524000"/>
            <a:ext cx="3667125" cy="1015663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You may receive a NOCA saying Medicaid has been restored.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D5AB90-27D4-F444-27AC-25D68F267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20" y="2800037"/>
            <a:ext cx="5149211" cy="2126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F79BC-EDD5-185E-72E4-6E3B2381C025}"/>
              </a:ext>
            </a:extLst>
          </p:cNvPr>
          <p:cNvSpPr txBox="1"/>
          <p:nvPr/>
        </p:nvSpPr>
        <p:spPr>
          <a:xfrm>
            <a:off x="676275" y="5172075"/>
            <a:ext cx="7781925" cy="9002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Does not necessarily mean your eligibility has been resolved!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May only reflect your entitlement to coverage pending appeal.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Check </a:t>
            </a:r>
            <a:r>
              <a:rPr kumimoji="0" lang="en-US" sz="175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MyACCESS</a:t>
            </a:r>
            <a:r>
              <a:rPr kumimoji="0" lang="en-US" sz="175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sym typeface="Arial"/>
              </a:rPr>
              <a:t> account to look for full year of entitlement to coverage.</a:t>
            </a:r>
          </a:p>
        </p:txBody>
      </p:sp>
    </p:spTree>
    <p:extLst>
      <p:ext uri="{BB962C8B-B14F-4D97-AF65-F5344CB8AC3E}">
        <p14:creationId xmlns:p14="http://schemas.microsoft.com/office/powerpoint/2010/main" val="55906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49570"/>
          </a:xfrm>
        </p:spPr>
        <p:txBody>
          <a:bodyPr/>
          <a:lstStyle/>
          <a:p>
            <a:r>
              <a:rPr lang="en-US" sz="4000" u="sng" dirty="0"/>
              <a:t>After Filing the Appeal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7" y="1762125"/>
            <a:ext cx="4362448" cy="4351338"/>
          </a:xfrm>
        </p:spPr>
        <p:txBody>
          <a:bodyPr/>
          <a:lstStyle/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4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44142" indent="0" algn="ctr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ea typeface="Palatino Linotype"/>
                <a:cs typeface="Palatino Linotype"/>
                <a:sym typeface="Palatino Linotype"/>
              </a:rPr>
              <a:t>Call from DCF supervisor</a:t>
            </a:r>
          </a:p>
          <a:p>
            <a:pPr marL="144142" indent="0">
              <a:spcBef>
                <a:spcPts val="0"/>
              </a:spcBef>
              <a:buSzPts val="1330"/>
              <a:buNone/>
            </a:pPr>
            <a:endParaRPr lang="en-US" sz="16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E8BAB-C65D-2AF0-EAF6-BC39A09C2D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0151" y="1825625"/>
            <a:ext cx="3505199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Be prepared to ask questions</a:t>
            </a:r>
          </a:p>
          <a:p>
            <a:pPr marL="114298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Do not withdraw appeal based solely on this conversation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artoon of a person talking on a cell phone&#10;&#10;Description automatically generated">
            <a:extLst>
              <a:ext uri="{FF2B5EF4-FFF2-40B4-BE49-F238E27FC236}">
                <a16:creationId xmlns:a16="http://schemas.microsoft.com/office/drawing/2014/main" id="{329DF27B-2767-4357-F0E9-211E52E42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3043" y="3429000"/>
            <a:ext cx="2546015" cy="21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After Filing the Appeal,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4887915"/>
          </a:xfrm>
        </p:spPr>
        <p:txBody>
          <a:bodyPr/>
          <a:lstStyle/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4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87042" indent="-34290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Will receive via U.S. mail:</a:t>
            </a:r>
          </a:p>
          <a:p>
            <a:pPr marL="487042" indent="-342900">
              <a:spcBef>
                <a:spcPts val="0"/>
              </a:spcBef>
              <a:buSzPts val="1330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944230" lvl="1" indent="-342900">
              <a:spcBef>
                <a:spcPts val="0"/>
              </a:spcBef>
              <a:buSzPts val="133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Palatino Linotype"/>
                <a:cs typeface="Palatino Linotype"/>
                <a:sym typeface="Palatino Linotype"/>
              </a:rPr>
              <a:t>“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Acknowledgement of Hearing Request”</a:t>
            </a:r>
          </a:p>
          <a:p>
            <a:pPr marL="1401419" lvl="2" indent="-342900">
              <a:spcBef>
                <a:spcPts val="0"/>
              </a:spcBef>
              <a:buSzPts val="133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Important: Contains DCF contact for appeal</a:t>
            </a:r>
          </a:p>
          <a:p>
            <a:pPr marL="1401419" lvl="2" indent="-342900">
              <a:spcBef>
                <a:spcPts val="0"/>
              </a:spcBef>
              <a:buSzPts val="1330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1401419" lvl="2" indent="-342900">
              <a:spcBef>
                <a:spcPts val="0"/>
              </a:spcBef>
              <a:buSzPts val="1330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1401419" lvl="2" indent="-342900">
              <a:spcBef>
                <a:spcPts val="0"/>
              </a:spcBef>
              <a:buSzPts val="1330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944230" lvl="1" indent="-342900">
              <a:spcBef>
                <a:spcPts val="0"/>
              </a:spcBef>
              <a:buSzPts val="133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“Hearings before Office of Appeal Hearings”</a:t>
            </a:r>
          </a:p>
          <a:p>
            <a:pPr marL="944230" lvl="1" indent="-342900">
              <a:spcBef>
                <a:spcPts val="0"/>
              </a:spcBef>
              <a:buSzPts val="133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“Notice of Hearing”</a:t>
            </a:r>
          </a:p>
          <a:p>
            <a:pPr marL="944230" lvl="1" indent="-342900">
              <a:spcBef>
                <a:spcPts val="0"/>
              </a:spcBef>
              <a:buSzPts val="133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“Hearing Conference Call Instructions”</a:t>
            </a:r>
          </a:p>
          <a:p>
            <a:pPr marL="944230" lvl="1" indent="-342900">
              <a:spcBef>
                <a:spcPts val="0"/>
              </a:spcBef>
              <a:buSzPts val="1330"/>
            </a:pPr>
            <a:endParaRPr lang="en-US" sz="24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79CE2-C47A-3BE0-2B94-D064AF44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259138"/>
            <a:ext cx="6895456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Preparing for the Hearing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4887915"/>
          </a:xfrm>
        </p:spPr>
        <p:txBody>
          <a:bodyPr>
            <a:normAutofit fontScale="92500" lnSpcReduction="20000"/>
          </a:bodyPr>
          <a:lstStyle/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24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Request DCF File – entitled to free copy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Review application </a:t>
            </a:r>
          </a:p>
          <a:p>
            <a:pPr marL="144142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  information on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MyACCESS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</a:t>
            </a:r>
          </a:p>
          <a:p>
            <a:pPr marL="144142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  – make sure no errors</a:t>
            </a: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Review Eligibility Rules</a:t>
            </a: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FHJP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  <a:hlinkClick r:id="rId2"/>
              </a:rPr>
              <a:t>Video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&amp; portal</a:t>
            </a: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DCF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  <a:hlinkClick r:id="rId3"/>
              </a:rPr>
              <a:t>ESS Program Policy Manual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NHelp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  <a:hlinkClick r:id="rId4"/>
              </a:rPr>
              <a:t>Advocate’s Guide to MAGI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  <a:hlinkClick r:id="rId5"/>
              </a:rPr>
              <a:t>Referral to FHJP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1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Conduct Discovery if needed – serve early</a:t>
            </a: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Folder Search with solid fill">
            <a:extLst>
              <a:ext uri="{FF2B5EF4-FFF2-40B4-BE49-F238E27FC236}">
                <a16:creationId xmlns:a16="http://schemas.microsoft.com/office/drawing/2014/main" id="{7B739A6D-CE4C-6F51-4E96-E541091B1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4249" y="1203395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82B4A6-6E10-BF61-4B18-6C514A937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792" y="1846639"/>
            <a:ext cx="2276208" cy="20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Preparing for the Hearing,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4887915"/>
          </a:xfrm>
        </p:spPr>
        <p:txBody>
          <a:bodyPr/>
          <a:lstStyle/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24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New/Changed Information?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12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For example, change in income or 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household composition since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your last application.</a:t>
            </a:r>
          </a:p>
          <a:p>
            <a:pPr marL="144142" indent="0">
              <a:spcBef>
                <a:spcPts val="0"/>
              </a:spcBef>
              <a:buSzPts val="1330"/>
              <a:buNone/>
            </a:pPr>
            <a:endParaRPr lang="en-US" sz="28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1058519" lvl="2" indent="0">
              <a:spcBef>
                <a:spcPts val="0"/>
              </a:spcBef>
              <a:buSzPts val="1330"/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That’s OK!</a:t>
            </a:r>
          </a:p>
          <a:p>
            <a:pPr lvl="2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2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Hearing is “de novo” – new evidence is permissible </a:t>
            </a:r>
          </a:p>
          <a:p>
            <a:pPr lvl="2" indent="-313047">
              <a:spcBef>
                <a:spcPts val="0"/>
              </a:spcBef>
              <a:buSzPts val="1330"/>
              <a:buFont typeface="Palatino Linotype"/>
              <a:buChar char="●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Should be disclosed to DCF and Hearing Officer at least 7 days before the hearing</a:t>
            </a:r>
          </a:p>
          <a:p>
            <a:pPr lvl="4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pay stub&#10;&#10;Description automatically generated">
            <a:extLst>
              <a:ext uri="{FF2B5EF4-FFF2-40B4-BE49-F238E27FC236}">
                <a16:creationId xmlns:a16="http://schemas.microsoft.com/office/drawing/2014/main" id="{11246642-A34A-FD34-FF05-37748B772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1200" y="1457943"/>
            <a:ext cx="1827459" cy="1140707"/>
          </a:xfrm>
          <a:prstGeom prst="rect">
            <a:avLst/>
          </a:prstGeom>
        </p:spPr>
      </p:pic>
      <p:pic>
        <p:nvPicPr>
          <p:cNvPr id="13" name="Graphic 12" descr="Family with two children with solid fill">
            <a:extLst>
              <a:ext uri="{FF2B5EF4-FFF2-40B4-BE49-F238E27FC236}">
                <a16:creationId xmlns:a16="http://schemas.microsoft.com/office/drawing/2014/main" id="{CB3C36B9-5634-5AB4-AC17-C3ACEE5C2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7300" y="2524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Preparing for the Hearing,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5029200"/>
          </a:xfrm>
        </p:spPr>
        <p:txBody>
          <a:bodyPr/>
          <a:lstStyle/>
          <a:p>
            <a:pPr marL="1058530" lvl="1" indent="-45720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Consider court reporter </a:t>
            </a:r>
          </a:p>
          <a:p>
            <a:pPr marL="772780" lvl="1" indent="-171450">
              <a:spcBef>
                <a:spcPts val="0"/>
              </a:spcBef>
              <a:buSzPts val="1330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1058530" lvl="1" indent="-45720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7 days before hearing – 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send documents you will use at 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hearing to prove eligibility </a:t>
            </a:r>
          </a:p>
          <a:p>
            <a:pPr marL="1229969" lvl="2" indent="-17145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to DCF </a:t>
            </a:r>
          </a:p>
          <a:p>
            <a:pPr marL="1229969" lvl="2" indent="-17145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To Hearing Officer</a:t>
            </a:r>
          </a:p>
          <a:p>
            <a:pPr marL="772780" lvl="1" indent="-171450">
              <a:spcBef>
                <a:spcPts val="0"/>
              </a:spcBef>
              <a:buSzPts val="1330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1058530" lvl="1" indent="-457200">
              <a:spcBef>
                <a:spcPts val="0"/>
              </a:spcBef>
              <a:buSzPts val="133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Talk to DCF contact;        try to determine where differences are</a:t>
            </a:r>
          </a:p>
          <a:p>
            <a:pPr marL="772780" lvl="1" indent="-171450">
              <a:spcBef>
                <a:spcPts val="0"/>
              </a:spcBef>
              <a:buSzPts val="1330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lvl="4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Receiver with solid fill">
            <a:extLst>
              <a:ext uri="{FF2B5EF4-FFF2-40B4-BE49-F238E27FC236}">
                <a16:creationId xmlns:a16="http://schemas.microsoft.com/office/drawing/2014/main" id="{1AA411A9-D6AE-AF99-8A72-A0183EFE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729" y="4519164"/>
            <a:ext cx="914400" cy="914400"/>
          </a:xfrm>
          <a:prstGeom prst="rect">
            <a:avLst/>
          </a:prstGeom>
        </p:spPr>
      </p:pic>
      <p:pic>
        <p:nvPicPr>
          <p:cNvPr id="7" name="Picture 6" descr="A close-up of a calendar&#10;&#10;Description automatically generated">
            <a:extLst>
              <a:ext uri="{FF2B5EF4-FFF2-40B4-BE49-F238E27FC236}">
                <a16:creationId xmlns:a16="http://schemas.microsoft.com/office/drawing/2014/main" id="{3EE04276-3E19-C53A-69ED-6D69DE790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6616" y="2749704"/>
            <a:ext cx="1845652" cy="99095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EAFAAE4-7244-AE51-F1A9-F1DFB2220350}"/>
              </a:ext>
            </a:extLst>
          </p:cNvPr>
          <p:cNvSpPr/>
          <p:nvPr/>
        </p:nvSpPr>
        <p:spPr>
          <a:xfrm>
            <a:off x="6814080" y="2850595"/>
            <a:ext cx="193431" cy="123516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4255A-35C6-90CD-6B2E-94F90C4244A6}"/>
              </a:ext>
            </a:extLst>
          </p:cNvPr>
          <p:cNvSpPr txBox="1"/>
          <p:nvPr/>
        </p:nvSpPr>
        <p:spPr>
          <a:xfrm rot="674393">
            <a:off x="6658675" y="3122902"/>
            <a:ext cx="51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Hrg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 descr="A mechanical device with a piece of paper&#10;&#10;Description automatically generated">
            <a:extLst>
              <a:ext uri="{FF2B5EF4-FFF2-40B4-BE49-F238E27FC236}">
                <a16:creationId xmlns:a16="http://schemas.microsoft.com/office/drawing/2014/main" id="{33CA030F-B3B1-E5F8-74DE-D97EADAA1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58160" y="1289063"/>
            <a:ext cx="1321272" cy="9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u="sng" dirty="0"/>
              <a:t>Preparing for the Hearing,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  <a:br>
              <a:rPr lang="en-US" sz="4000" u="sng" dirty="0"/>
            </a:br>
            <a:r>
              <a:rPr lang="en-US" sz="3200" dirty="0"/>
              <a:t>Special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Need more time to prepare?  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Need transportation?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Back on Medicaid? </a:t>
            </a: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4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76629-53C5-5008-6D7F-CBC5BB9D7E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0071" y="1825625"/>
            <a:ext cx="4257675" cy="4351338"/>
          </a:xfrm>
        </p:spPr>
        <p:txBody>
          <a:bodyPr>
            <a:normAutofit/>
          </a:bodyPr>
          <a:lstStyle/>
          <a:p>
            <a:pPr marL="114298" indent="0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Palatino Linotype"/>
                <a:cs typeface="Palatino Linotype"/>
                <a:sym typeface="Palatino Linotype"/>
              </a:rPr>
              <a:t>    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Motion for    </a:t>
            </a:r>
          </a:p>
          <a:p>
            <a:pPr marL="114298" indent="0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    Continuance</a:t>
            </a:r>
          </a:p>
          <a:p>
            <a:pPr marL="114298" indent="0">
              <a:buNone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sym typeface="Palatino Linotype"/>
            </a:endParaRPr>
          </a:p>
          <a:p>
            <a:pPr marL="114298" indent="0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sym typeface="Palatino Linotype"/>
              </a:rPr>
              <a:t>   DCF must provide</a:t>
            </a:r>
          </a:p>
          <a:p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Once confirmed 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MyACCESS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, file Notice of Withdrawal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EFF5F9E-4852-948C-4220-C0AACC3E0206}"/>
              </a:ext>
            </a:extLst>
          </p:cNvPr>
          <p:cNvSpPr/>
          <p:nvPr/>
        </p:nvSpPr>
        <p:spPr>
          <a:xfrm>
            <a:off x="4095750" y="2295525"/>
            <a:ext cx="47625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629507-F863-CB24-ED56-40C1F32DF029}"/>
              </a:ext>
            </a:extLst>
          </p:cNvPr>
          <p:cNvSpPr/>
          <p:nvPr/>
        </p:nvSpPr>
        <p:spPr>
          <a:xfrm>
            <a:off x="4038601" y="3425825"/>
            <a:ext cx="47625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0C59FE-CA62-8F78-795B-C5A0F8391112}"/>
              </a:ext>
            </a:extLst>
          </p:cNvPr>
          <p:cNvSpPr/>
          <p:nvPr/>
        </p:nvSpPr>
        <p:spPr>
          <a:xfrm>
            <a:off x="4274929" y="4645863"/>
            <a:ext cx="70485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The Hearing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5029200"/>
          </a:xfrm>
        </p:spPr>
        <p:txBody>
          <a:bodyPr>
            <a:normAutofit/>
          </a:bodyPr>
          <a:lstStyle/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1. DCF presents its case first (has burden of proof for terminations)</a:t>
            </a:r>
          </a:p>
          <a:p>
            <a:pPr marL="1401419" lvl="2" indent="-342900">
              <a:spcBef>
                <a:spcPts val="0"/>
              </a:spcBef>
              <a:buSzPts val="1330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You may ask questions of DCF’s representative regarding their testimony or documents</a:t>
            </a:r>
          </a:p>
          <a:p>
            <a:pPr marL="1401419" lvl="2" indent="-342900">
              <a:spcBef>
                <a:spcPts val="0"/>
              </a:spcBef>
              <a:buSzPts val="1330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2. You present your case</a:t>
            </a:r>
          </a:p>
          <a:p>
            <a:pPr marL="1499616" lvl="2" indent="-457200">
              <a:spcBef>
                <a:spcPts val="0"/>
              </a:spcBef>
              <a:buSzPts val="1330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Explain why you believe DCF is incorrect </a:t>
            </a:r>
          </a:p>
          <a:p>
            <a:pPr marL="1499616" lvl="2" indent="-457200">
              <a:spcBef>
                <a:spcPts val="0"/>
              </a:spcBef>
              <a:buSzPts val="1330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Introduce witnesses and documents, if relevant</a:t>
            </a:r>
          </a:p>
          <a:p>
            <a:pPr marL="1499616" lvl="2" indent="-457200">
              <a:spcBef>
                <a:spcPts val="0"/>
              </a:spcBef>
              <a:buSzPts val="1330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DCF’s representative may ask questions of you and your witnesses</a:t>
            </a:r>
          </a:p>
          <a:p>
            <a:pPr marL="1515719" lvl="2" indent="-457200">
              <a:spcBef>
                <a:spcPts val="0"/>
              </a:spcBef>
              <a:buSzPts val="1330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3. Rebuttal – DCF has opportunity to respond to your evidence</a:t>
            </a:r>
          </a:p>
          <a:p>
            <a:pPr marL="1058530" lvl="1" indent="-457200">
              <a:spcBef>
                <a:spcPts val="0"/>
              </a:spcBef>
              <a:buSzPts val="1330"/>
              <a:buAutoNum type="arabicPeriod" startAt="3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944230" lvl="1" indent="-342900">
              <a:spcBef>
                <a:spcPts val="0"/>
              </a:spcBef>
              <a:buSzPts val="1330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772780" lvl="1" indent="-171450">
              <a:spcBef>
                <a:spcPts val="0"/>
              </a:spcBef>
              <a:buSzPts val="1330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lvl="4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299351" y="1279075"/>
            <a:ext cx="8545200" cy="49530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57200" y="136550"/>
            <a:ext cx="8229600" cy="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7A9798"/>
              </a:buClr>
              <a:buSzPts val="2970"/>
            </a:pPr>
            <a:r>
              <a:rPr lang="en-US" sz="4000" dirty="0"/>
              <a:t>Introduction/Overview</a:t>
            </a:r>
            <a:endParaRPr sz="40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304801" y="1279075"/>
            <a:ext cx="8444700" cy="534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297"/>
              </a:spcBef>
              <a:buSzPts val="2295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Medicaid eligibility redeterminations required annually</a:t>
            </a: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During COVID-19 Public Health Emergency, states required to maintain continuous Medicaid coverage (extra $$)</a:t>
            </a: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Florida resumed terminations in April 2023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EF149E-9C85-51AB-087E-6FCFBB3CA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348218"/>
              </p:ext>
            </p:extLst>
          </p:nvPr>
        </p:nvGraphicFramePr>
        <p:xfrm>
          <a:off x="3031434" y="2902227"/>
          <a:ext cx="3250095" cy="267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The Hearing, </a:t>
            </a:r>
            <a:r>
              <a:rPr lang="en-US" sz="4000" u="sng" dirty="0" err="1"/>
              <a:t>ctd</a:t>
            </a:r>
            <a:r>
              <a:rPr lang="en-US" sz="4000" u="sng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3C5-706E-97A8-366B-FAA074E9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8250"/>
            <a:ext cx="8229600" cy="5029200"/>
          </a:xfrm>
        </p:spPr>
        <p:txBody>
          <a:bodyPr>
            <a:normAutofit/>
          </a:bodyPr>
          <a:lstStyle/>
          <a:p>
            <a:pPr marL="601330" lvl="1" indent="0">
              <a:spcBef>
                <a:spcPts val="0"/>
              </a:spcBef>
              <a:buSzPts val="1330"/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Before it’s over, consider:</a:t>
            </a:r>
          </a:p>
          <a:p>
            <a:pPr marL="601330" lvl="1" indent="0">
              <a:spcBef>
                <a:spcPts val="0"/>
              </a:spcBef>
              <a:buSzPts val="1330"/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1058519" lvl="2" indent="0">
              <a:spcBef>
                <a:spcPts val="0"/>
              </a:spcBef>
              <a:buSzPts val="1330"/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Request to keep record open for</a:t>
            </a:r>
          </a:p>
          <a:p>
            <a:pPr marL="1401419" lvl="2" indent="-342900">
              <a:spcBef>
                <a:spcPts val="0"/>
              </a:spcBef>
              <a:buSzPts val="133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1972907" lvl="3" indent="-457200">
              <a:spcBef>
                <a:spcPts val="0"/>
              </a:spcBef>
              <a:buSzPts val="133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Additional evidence</a:t>
            </a:r>
          </a:p>
          <a:p>
            <a:pPr marL="1515719" lvl="2" indent="-457200">
              <a:spcBef>
                <a:spcPts val="0"/>
              </a:spcBef>
              <a:buSzPts val="1330"/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1972907" lvl="3" indent="-457200">
              <a:spcBef>
                <a:spcPts val="0"/>
              </a:spcBef>
              <a:buSzPts val="133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Submission of proposed order</a:t>
            </a:r>
          </a:p>
          <a:p>
            <a:pPr marL="944230" lvl="1" indent="-342900">
              <a:spcBef>
                <a:spcPts val="0"/>
              </a:spcBef>
              <a:buSzPts val="133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944230" lvl="1" indent="-342900">
              <a:spcBef>
                <a:spcPts val="0"/>
              </a:spcBef>
              <a:buSzPts val="133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marL="772780" lvl="1" indent="-171450">
              <a:spcBef>
                <a:spcPts val="0"/>
              </a:spcBef>
              <a:buSzPts val="1330"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8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  <a:p>
            <a:pPr lvl="4" indent="-313047">
              <a:spcBef>
                <a:spcPts val="0"/>
              </a:spcBef>
              <a:buSzPts val="1330"/>
              <a:buFont typeface="Palatino Linotype"/>
              <a:buChar char="●"/>
            </a:pPr>
            <a:endParaRPr lang="en-US" sz="2000" dirty="0">
              <a:latin typeface="Century Gothic" panose="020B0502020202020204" pitchFamily="34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with a finger raised&#10;&#10;Description automatically generated">
            <a:extLst>
              <a:ext uri="{FF2B5EF4-FFF2-40B4-BE49-F238E27FC236}">
                <a16:creationId xmlns:a16="http://schemas.microsoft.com/office/drawing/2014/main" id="{65667728-E866-0125-71C8-FFF28837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6316" y="1025002"/>
            <a:ext cx="1489776" cy="985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761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After the Hearing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268D7-F7C9-D3EB-0AE4-E3849CEE4DBD}"/>
              </a:ext>
            </a:extLst>
          </p:cNvPr>
          <p:cNvSpPr txBox="1"/>
          <p:nvPr/>
        </p:nvSpPr>
        <p:spPr>
          <a:xfrm>
            <a:off x="1283678" y="1034670"/>
            <a:ext cx="616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FF00FF"/>
                </a:highlight>
                <a:latin typeface="Palatino Linotype" panose="02040502050505030304" pitchFamily="18" charset="0"/>
              </a:rPr>
              <a:t>Final Order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-- due 90 days after appeal filed (extended by party delays)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16CC54-7FF2-1977-9B9C-508B5B1F5A77}"/>
              </a:ext>
            </a:extLst>
          </p:cNvPr>
          <p:cNvSpPr txBox="1"/>
          <p:nvPr/>
        </p:nvSpPr>
        <p:spPr>
          <a:xfrm>
            <a:off x="749254" y="1865667"/>
            <a:ext cx="7645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If you 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win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….</a:t>
            </a:r>
          </a:p>
          <a:p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DCF must comply within 10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Must authorize corrective action (retroactive)</a:t>
            </a:r>
          </a:p>
          <a:p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Entitled to refund of out-of-pocket and/or payment of unpaid medical expenses from AHCA</a:t>
            </a:r>
          </a:p>
        </p:txBody>
      </p:sp>
    </p:spTree>
    <p:extLst>
      <p:ext uri="{BB962C8B-B14F-4D97-AF65-F5344CB8AC3E}">
        <p14:creationId xmlns:p14="http://schemas.microsoft.com/office/powerpoint/2010/main" val="22665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974F-BB3C-B564-5387-9E22422A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059"/>
          </a:xfrm>
        </p:spPr>
        <p:txBody>
          <a:bodyPr/>
          <a:lstStyle/>
          <a:p>
            <a:r>
              <a:rPr lang="en-US" sz="4000" u="sng" dirty="0"/>
              <a:t>After the Hearing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60C6-DA6F-CE44-8126-47AEE8BF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4D69B-F5C3-0015-2C6D-4A43148BC3BC}"/>
              </a:ext>
            </a:extLst>
          </p:cNvPr>
          <p:cNvSpPr/>
          <p:nvPr/>
        </p:nvSpPr>
        <p:spPr>
          <a:xfrm>
            <a:off x="361950" y="161925"/>
            <a:ext cx="8324850" cy="619442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841FA-080F-F2B6-AE7A-BA188A236E45}"/>
              </a:ext>
            </a:extLst>
          </p:cNvPr>
          <p:cNvSpPr txBox="1"/>
          <p:nvPr/>
        </p:nvSpPr>
        <p:spPr>
          <a:xfrm>
            <a:off x="859038" y="1563612"/>
            <a:ext cx="4995497" cy="199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E3C8A-BE9E-C9B1-E6FD-DFEE95AB1625}"/>
              </a:ext>
            </a:extLst>
          </p:cNvPr>
          <p:cNvSpPr txBox="1"/>
          <p:nvPr/>
        </p:nvSpPr>
        <p:spPr>
          <a:xfrm>
            <a:off x="659423" y="1245460"/>
            <a:ext cx="78838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If you 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lose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 . . . </a:t>
            </a:r>
          </a:p>
          <a:p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Can appeal to District Court of Appeal (30 days)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May not submit new evidence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Must show (1) finding of fact not supported by evidence; (2) significant error in procedure that affected fairness of hearing; or (3) incorrect interpretation of law on important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Repayment – only following a separate finding of fraud or intentional program violation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FE286-D484-390B-DB8C-2B3C9A6BA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A0A9D-FED9-7893-319F-1B3DE341F4F0}"/>
              </a:ext>
            </a:extLst>
          </p:cNvPr>
          <p:cNvSpPr txBox="1"/>
          <p:nvPr/>
        </p:nvSpPr>
        <p:spPr>
          <a:xfrm>
            <a:off x="1988710" y="1429757"/>
            <a:ext cx="5468815" cy="121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Questions?</a:t>
            </a: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" name="Google Shape;104;g1280154165c_3_87">
            <a:extLst>
              <a:ext uri="{FF2B5EF4-FFF2-40B4-BE49-F238E27FC236}">
                <a16:creationId xmlns:a16="http://schemas.microsoft.com/office/drawing/2014/main" id="{2CFF38F6-E85F-976F-0A7B-61B0177D1D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2274" y="5273244"/>
            <a:ext cx="4399451" cy="8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C9FE7-209C-BAD8-437E-464B95CD51A0}"/>
              </a:ext>
            </a:extLst>
          </p:cNvPr>
          <p:cNvSpPr txBox="1"/>
          <p:nvPr/>
        </p:nvSpPr>
        <p:spPr>
          <a:xfrm>
            <a:off x="2734997" y="2489576"/>
            <a:ext cx="4036727" cy="187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Thank You!</a:t>
            </a: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Lynn Hearn</a:t>
            </a: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SzPts val="150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Miriam Harmatz</a:t>
            </a:r>
          </a:p>
          <a:p>
            <a:pPr marL="0" indent="0" algn="ctr">
              <a:lnSpc>
                <a:spcPct val="80000"/>
              </a:lnSpc>
              <a:spcBef>
                <a:spcPts val="408"/>
              </a:spcBef>
              <a:buClr>
                <a:schemeClr val="dk1"/>
              </a:buClr>
              <a:buSzPts val="1500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Katy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DeBriere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FB27C-6802-3160-CFD6-458E0FD42138}"/>
              </a:ext>
            </a:extLst>
          </p:cNvPr>
          <p:cNvSpPr txBox="1"/>
          <p:nvPr/>
        </p:nvSpPr>
        <p:spPr>
          <a:xfrm>
            <a:off x="6771724" y="2876917"/>
            <a:ext cx="169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form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E9018-4F22-F338-B727-A9CCAB3C9A54}"/>
              </a:ext>
            </a:extLst>
          </p:cNvPr>
          <p:cNvSpPr txBox="1"/>
          <p:nvPr/>
        </p:nvSpPr>
        <p:spPr>
          <a:xfrm>
            <a:off x="1142986" y="2876917"/>
            <a:ext cx="16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CLE# 2313762N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299351" y="1279075"/>
            <a:ext cx="8545200" cy="49530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57200" y="251973"/>
            <a:ext cx="8229600" cy="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7A9798"/>
              </a:buClr>
              <a:buSzPts val="2970"/>
            </a:pPr>
            <a:r>
              <a:rPr lang="en-US" sz="4000" dirty="0"/>
              <a:t>Introduction/Overview, </a:t>
            </a:r>
            <a:r>
              <a:rPr lang="en-US" sz="4000" dirty="0" err="1"/>
              <a:t>ctd</a:t>
            </a:r>
            <a:r>
              <a:rPr lang="en-US" sz="4000" dirty="0"/>
              <a:t>.</a:t>
            </a:r>
            <a:endParaRPr sz="40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299351" y="1055658"/>
            <a:ext cx="8524878" cy="525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spcAft>
                <a:spcPts val="600"/>
              </a:spcAft>
              <a:buSzPts val="2295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Who is most affected?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Youth who turned 19-20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Parents who no longer have children under 18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Children whose families’ income has increased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Aged &amp; disabled individuals now on Medicare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Pregnant/post-partum individuals &amp; newborns</a:t>
            </a:r>
          </a:p>
          <a:p>
            <a:pPr marL="800088" lvl="1" indent="-342900">
              <a:spcBef>
                <a:spcPts val="297"/>
              </a:spcBef>
              <a:spcAft>
                <a:spcPts val="600"/>
              </a:spcAft>
              <a:buSzPts val="2295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Many others</a:t>
            </a:r>
          </a:p>
          <a:p>
            <a:pPr marL="0" indent="0">
              <a:spcBef>
                <a:spcPts val="297"/>
              </a:spcBef>
              <a:spcAft>
                <a:spcPts val="600"/>
              </a:spcAft>
              <a:buSzPts val="2295"/>
              <a:buNone/>
            </a:pPr>
            <a:endParaRPr lang="en-US" sz="2800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719664-D859-1548-63CA-8BBC547BF3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20339" y="1869215"/>
            <a:ext cx="2319445" cy="1815063"/>
          </a:xfrm>
          <a:prstGeom prst="rect">
            <a:avLst/>
          </a:prstGeom>
        </p:spPr>
      </p:pic>
      <p:pic>
        <p:nvPicPr>
          <p:cNvPr id="6" name="Picture 5" descr="A silhouette of a pregnant person&#10;&#10;Description automatically generated">
            <a:extLst>
              <a:ext uri="{FF2B5EF4-FFF2-40B4-BE49-F238E27FC236}">
                <a16:creationId xmlns:a16="http://schemas.microsoft.com/office/drawing/2014/main" id="{FBEF03C3-05B7-6560-4394-D499F8F2B5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0580" y="4073843"/>
            <a:ext cx="2182742" cy="1266445"/>
          </a:xfrm>
          <a:prstGeom prst="rect">
            <a:avLst/>
          </a:prstGeom>
        </p:spPr>
      </p:pic>
      <p:pic>
        <p:nvPicPr>
          <p:cNvPr id="8" name="Picture 7" descr="A silhouette of a baby&#10;&#10;Description automatically generated">
            <a:extLst>
              <a:ext uri="{FF2B5EF4-FFF2-40B4-BE49-F238E27FC236}">
                <a16:creationId xmlns:a16="http://schemas.microsoft.com/office/drawing/2014/main" id="{B1BF51E6-14DA-5E67-9235-5AE22930C50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11728" y="4608013"/>
            <a:ext cx="1410141" cy="1266445"/>
          </a:xfrm>
          <a:prstGeom prst="rect">
            <a:avLst/>
          </a:prstGeom>
        </p:spPr>
      </p:pic>
      <p:pic>
        <p:nvPicPr>
          <p:cNvPr id="10" name="Picture 9" descr="A silhouette of a person walking with a cane&#10;&#10;Description automatically generated">
            <a:extLst>
              <a:ext uri="{FF2B5EF4-FFF2-40B4-BE49-F238E27FC236}">
                <a16:creationId xmlns:a16="http://schemas.microsoft.com/office/drawing/2014/main" id="{3E0C9393-4C42-F9CA-D3DD-9EB17F5D2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27201" y="1727913"/>
            <a:ext cx="1656614" cy="34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324411" y="1002993"/>
            <a:ext cx="8545200" cy="49530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57200" y="251973"/>
            <a:ext cx="8229600" cy="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7A9798"/>
              </a:buClr>
              <a:buSzPts val="2970"/>
            </a:pPr>
            <a:r>
              <a:rPr lang="en-US" sz="4000" dirty="0"/>
              <a:t>Introduction/Overview, </a:t>
            </a:r>
            <a:r>
              <a:rPr lang="en-US" sz="4000" dirty="0" err="1"/>
              <a:t>ctd</a:t>
            </a:r>
            <a:r>
              <a:rPr lang="en-US" sz="4000" dirty="0"/>
              <a:t>.</a:t>
            </a:r>
            <a:endParaRPr sz="40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89343" y="2269297"/>
            <a:ext cx="8444700" cy="507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5AF97F-9C47-CB14-5E9E-A8F089F6D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18478"/>
              </p:ext>
            </p:extLst>
          </p:nvPr>
        </p:nvGraphicFramePr>
        <p:xfrm>
          <a:off x="269521" y="999876"/>
          <a:ext cx="8575128" cy="491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238B05-1C28-FD31-5685-C86DEA55C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970132"/>
              </p:ext>
            </p:extLst>
          </p:nvPr>
        </p:nvGraphicFramePr>
        <p:xfrm>
          <a:off x="751813" y="2782269"/>
          <a:ext cx="3820187" cy="298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666EA3-B9CF-A91D-B685-1725728DC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671873"/>
              </p:ext>
            </p:extLst>
          </p:nvPr>
        </p:nvGraphicFramePr>
        <p:xfrm>
          <a:off x="4572000" y="2852530"/>
          <a:ext cx="3886200" cy="269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70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299351" y="1279075"/>
            <a:ext cx="8545200" cy="4953000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57200" y="251973"/>
            <a:ext cx="8229600" cy="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7A9798"/>
              </a:buClr>
              <a:buSzPts val="2970"/>
            </a:pPr>
            <a:r>
              <a:rPr lang="en-US" sz="4000" dirty="0"/>
              <a:t>Introduction/Overview, </a:t>
            </a:r>
            <a:r>
              <a:rPr lang="en-US" sz="4000" dirty="0" err="1"/>
              <a:t>ctd</a:t>
            </a:r>
            <a:r>
              <a:rPr lang="en-US" sz="4000" dirty="0"/>
              <a:t>.</a:t>
            </a:r>
            <a:endParaRPr sz="40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379529" y="1305201"/>
            <a:ext cx="8444700" cy="507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297"/>
              </a:spcBef>
              <a:buSzPts val="2295"/>
              <a:buNone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 algn="ctr">
              <a:spcBef>
                <a:spcPts val="297"/>
              </a:spcBef>
              <a:buSzPts val="2295"/>
              <a:buNone/>
            </a:pPr>
            <a:r>
              <a:rPr lang="en-US" sz="3600" u="sng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Why appeal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</a:p>
          <a:p>
            <a:pPr marL="342900" indent="-342900">
              <a:spcBef>
                <a:spcPts val="297"/>
              </a:spcBef>
              <a:buSzPts val="2295"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spcAft>
                <a:spcPts val="600"/>
              </a:spcAft>
              <a:buSzPts val="2295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Medicaid is complicated!</a:t>
            </a:r>
          </a:p>
          <a:p>
            <a:pPr marL="342900" indent="-342900">
              <a:spcBef>
                <a:spcPts val="297"/>
              </a:spcBef>
              <a:spcAft>
                <a:spcPts val="600"/>
              </a:spcAft>
              <a:buSzPts val="2295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Don’t assume decision is correct </a:t>
            </a:r>
          </a:p>
          <a:p>
            <a:pPr marL="342900" indent="-342900">
              <a:spcBef>
                <a:spcPts val="297"/>
              </a:spcBef>
              <a:spcAft>
                <a:spcPts val="600"/>
              </a:spcAft>
              <a:buSzPts val="2295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Eligibility limits for children much higher than adults</a:t>
            </a:r>
          </a:p>
          <a:p>
            <a:pPr marL="342900" indent="-342900">
              <a:spcBef>
                <a:spcPts val="297"/>
              </a:spcBef>
              <a:spcAft>
                <a:spcPts val="600"/>
              </a:spcAft>
              <a:buSzPts val="2295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May preserve coverage during appeal process</a:t>
            </a:r>
          </a:p>
          <a:p>
            <a:pPr marL="342900" indent="-342900">
              <a:spcBef>
                <a:spcPts val="297"/>
              </a:spcBef>
              <a:spcAft>
                <a:spcPts val="600"/>
              </a:spcAft>
              <a:buSzPts val="2295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Preserves right to reimbursement for out-of-pocket expenses</a:t>
            </a: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indent="-342900">
              <a:spcBef>
                <a:spcPts val="297"/>
              </a:spcBef>
              <a:buSzPts val="2295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>
              <a:spcBef>
                <a:spcPts val="297"/>
              </a:spcBef>
              <a:buSzPts val="2295"/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</a:t>
            </a:r>
          </a:p>
          <a:p>
            <a:pPr marL="0" indent="0">
              <a:spcBef>
                <a:spcPts val="297"/>
              </a:spcBef>
              <a:buSzPts val="2295"/>
              <a:buNone/>
            </a:pPr>
            <a:endParaRPr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00" cy="365100"/>
          </a:xfrm>
          <a:prstGeom prst="rect">
            <a:avLst/>
          </a:prstGeom>
        </p:spPr>
        <p:txBody>
          <a:bodyPr spcFirstLastPara="1" wrap="square" lIns="27425" tIns="45700" rIns="45700" bIns="4570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3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923E-0CA3-F8D7-BC87-80AC985B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3683"/>
            <a:ext cx="8229600" cy="6642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Introduction/Overview, </a:t>
            </a:r>
            <a:r>
              <a:rPr lang="en-US" sz="4000" dirty="0" err="1"/>
              <a:t>ctd</a:t>
            </a:r>
            <a:r>
              <a:rPr lang="en-US" sz="40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AB07-E1D5-D09C-15BB-DC886100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4951"/>
            <a:ext cx="8135788" cy="4952014"/>
          </a:xfrm>
        </p:spPr>
        <p:txBody>
          <a:bodyPr>
            <a:normAutofit fontScale="77500" lnSpcReduction="20000"/>
          </a:bodyPr>
          <a:lstStyle/>
          <a:p>
            <a:pPr marL="114297" indent="0" algn="ctr">
              <a:buNone/>
            </a:pPr>
            <a:r>
              <a:rPr lang="en-US" sz="3500" b="1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Key Resources</a:t>
            </a:r>
          </a:p>
          <a:p>
            <a:pPr marL="114297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Medicaid Appeals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sz="19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sz="19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Income Charts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sz="17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Advocate's Guide to Florida Medicaid - Florida Health Justice Project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114298" indent="0">
              <a:buNone/>
            </a:pPr>
            <a:endParaRPr lang="en-US" sz="17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DCF ESS Program Policy Manual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sz="17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65-2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, Florida Administrative Code – DCF Fair Hearing Rules </a:t>
            </a:r>
          </a:p>
          <a:p>
            <a:endParaRPr lang="en-US" sz="1700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42 C.F.R. §§ 431.200-431.250 – Federal Fair Hearing Regulations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FHJP Medicaid Termination Referral Form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A0F5C-DBA5-9297-51B5-C008227C4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Google Shape;119;p3">
            <a:extLst>
              <a:ext uri="{FF2B5EF4-FFF2-40B4-BE49-F238E27FC236}">
                <a16:creationId xmlns:a16="http://schemas.microsoft.com/office/drawing/2014/main" id="{4BE85C75-7F1E-894D-12CC-6879E0E41FD2}"/>
              </a:ext>
            </a:extLst>
          </p:cNvPr>
          <p:cNvSpPr/>
          <p:nvPr/>
        </p:nvSpPr>
        <p:spPr>
          <a:xfrm>
            <a:off x="299400" y="1123800"/>
            <a:ext cx="8545200" cy="5232552"/>
          </a:xfrm>
          <a:prstGeom prst="rect">
            <a:avLst/>
          </a:prstGeom>
          <a:noFill/>
          <a:ln w="38100" cap="flat" cmpd="sng">
            <a:solidFill>
              <a:srgbClr val="E86B4B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A7B6F-2B1E-2A2A-486E-3313A2133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2879" y="1669212"/>
            <a:ext cx="1267330" cy="1535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C02FB-2336-E307-11D1-F6A8A23C9E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1170" y="1680673"/>
            <a:ext cx="2391237" cy="15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DA74-987C-EEC3-BF8B-1F13F032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101" y="266700"/>
            <a:ext cx="3445155" cy="1562100"/>
          </a:xfrm>
        </p:spPr>
        <p:txBody>
          <a:bodyPr/>
          <a:lstStyle/>
          <a:p>
            <a:r>
              <a:rPr lang="en-US" sz="2400" dirty="0"/>
              <a:t>Sample </a:t>
            </a:r>
            <a:br>
              <a:rPr lang="en-US" sz="2400" dirty="0"/>
            </a:br>
            <a:r>
              <a:rPr lang="en-US" sz="2400" dirty="0"/>
              <a:t>Notice of Case Action</a:t>
            </a:r>
            <a:br>
              <a:rPr lang="en-US" dirty="0"/>
            </a:br>
            <a:r>
              <a:rPr lang="en-US" sz="2400" dirty="0"/>
              <a:t> (“NOCA”)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EA12F-C11F-F00E-CB24-DCDEE01F95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25826" y="2028299"/>
            <a:ext cx="3323433" cy="4128553"/>
          </a:xfrm>
        </p:spPr>
        <p:txBody>
          <a:bodyPr/>
          <a:lstStyle/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Identify ending date</a:t>
            </a: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Often multiple sections relating to Medicaid</a:t>
            </a: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Notice may say “Your Medicaid application/review is denied” = termination</a:t>
            </a: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“You are receiving the same type of assistance from another program” = termination</a:t>
            </a: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27432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0B419-D261-E978-E8F0-B8404D939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A54C0-0C5E-8083-C318-3429C4108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1" y="48576"/>
            <a:ext cx="5223820" cy="676084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241FC-69E8-6B59-A55D-38D7D835D169}"/>
              </a:ext>
            </a:extLst>
          </p:cNvPr>
          <p:cNvSpPr/>
          <p:nvPr/>
        </p:nvSpPr>
        <p:spPr>
          <a:xfrm>
            <a:off x="194741" y="48577"/>
            <a:ext cx="5212080" cy="67608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2699-6CCE-18D9-05DF-F15B5840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1070394"/>
          </a:xfrm>
        </p:spPr>
        <p:txBody>
          <a:bodyPr/>
          <a:lstStyle/>
          <a:p>
            <a:r>
              <a:rPr lang="en-US" dirty="0"/>
              <a:t>Notice of Right to Appeal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4F1F9-B012-6BC9-EC27-7DD09645BC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6576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Toward back of NOCA</a:t>
            </a:r>
          </a:p>
          <a:p>
            <a:pPr marL="36576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Omits best ways to file appeal</a:t>
            </a:r>
          </a:p>
          <a:p>
            <a:pPr marL="36576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Medicaid benefits must continue if appeal before effective date</a:t>
            </a:r>
          </a:p>
          <a:p>
            <a:pPr marL="36576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Only responsible to repay benefits in cases of fraud or intentional violation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45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45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97E67-FBBC-AA5B-B7E2-ED5B0CF27B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0C4DF-DAF4-B076-6791-5CA520A8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3" y="148395"/>
            <a:ext cx="5482162" cy="65802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061474-C8EC-C438-52FC-C333DFC3BFC0}"/>
              </a:ext>
            </a:extLst>
          </p:cNvPr>
          <p:cNvSpPr/>
          <p:nvPr/>
        </p:nvSpPr>
        <p:spPr>
          <a:xfrm>
            <a:off x="228597" y="129396"/>
            <a:ext cx="5495027" cy="6592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E252DC-9627-F68F-A985-EA54571BCC47}"/>
              </a:ext>
            </a:extLst>
          </p:cNvPr>
          <p:cNvSpPr/>
          <p:nvPr/>
        </p:nvSpPr>
        <p:spPr>
          <a:xfrm>
            <a:off x="228598" y="543464"/>
            <a:ext cx="5292308" cy="16821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8678"/>
      </p:ext>
    </p:extLst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1523</Words>
  <Application>Microsoft Office PowerPoint</Application>
  <PresentationFormat>On-screen Show (4:3)</PresentationFormat>
  <Paragraphs>358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Times New Roman</vt:lpstr>
      <vt:lpstr>Wingdings</vt:lpstr>
      <vt:lpstr>Palatino Linotype</vt:lpstr>
      <vt:lpstr>Calibri</vt:lpstr>
      <vt:lpstr>Book Antiqua</vt:lpstr>
      <vt:lpstr>Century Gothic</vt:lpstr>
      <vt:lpstr>Executive</vt:lpstr>
      <vt:lpstr>How to Appeal Medicaid Terminations in Florida</vt:lpstr>
      <vt:lpstr>Today’s Topics</vt:lpstr>
      <vt:lpstr>Introduction/Overview</vt:lpstr>
      <vt:lpstr>Introduction/Overview, ctd.</vt:lpstr>
      <vt:lpstr>Introduction/Overview, ctd.</vt:lpstr>
      <vt:lpstr>Introduction/Overview, ctd.</vt:lpstr>
      <vt:lpstr>Introduction/Overview, ctd.</vt:lpstr>
      <vt:lpstr>Sample  Notice of Case Action  (“NOCA”)</vt:lpstr>
      <vt:lpstr>Notice of Right to Appeal</vt:lpstr>
      <vt:lpstr>Is an Appeal Appropriate?</vt:lpstr>
      <vt:lpstr>Determining Eligibility, ctd. </vt:lpstr>
      <vt:lpstr>PowerPoint Presentation</vt:lpstr>
      <vt:lpstr>PowerPoint Presentation</vt:lpstr>
      <vt:lpstr>PowerPoint Presentation</vt:lpstr>
      <vt:lpstr>Determining Eligibility Potential Errors</vt:lpstr>
      <vt:lpstr>Appealing Terminations Real Life Stories </vt:lpstr>
      <vt:lpstr>When to Appeal</vt:lpstr>
      <vt:lpstr>How to File Appeal</vt:lpstr>
      <vt:lpstr>How to File Appeal, ctd.</vt:lpstr>
      <vt:lpstr>How to File Appeal, ctd.</vt:lpstr>
      <vt:lpstr>Maintaining Benefits </vt:lpstr>
      <vt:lpstr>Maintaining Benefits, ctd. </vt:lpstr>
      <vt:lpstr>After Filing the Appeal</vt:lpstr>
      <vt:lpstr>After Filing the Appeal, ctd.</vt:lpstr>
      <vt:lpstr>Preparing for the Hearing</vt:lpstr>
      <vt:lpstr>Preparing for the Hearing, ctd.</vt:lpstr>
      <vt:lpstr>Preparing for the Hearing, ctd.</vt:lpstr>
      <vt:lpstr>Preparing for the Hearing, ctd. Special Situations</vt:lpstr>
      <vt:lpstr>The Hearing</vt:lpstr>
      <vt:lpstr>The Hearing, ctd.</vt:lpstr>
      <vt:lpstr>After the Hearing</vt:lpstr>
      <vt:lpstr>After the Hearing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Medicaid Overview: Preparing for the PHE Unwind</dc:title>
  <dc:creator>Rebecca Feyerick</dc:creator>
  <cp:lastModifiedBy>Lynn</cp:lastModifiedBy>
  <cp:revision>72</cp:revision>
  <cp:lastPrinted>2024-01-17T13:26:20Z</cp:lastPrinted>
  <dcterms:created xsi:type="dcterms:W3CDTF">2017-04-17T19:27:23Z</dcterms:created>
  <dcterms:modified xsi:type="dcterms:W3CDTF">2024-01-17T16:26:24Z</dcterms:modified>
</cp:coreProperties>
</file>