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7"/>
  </p:notesMasterIdLst>
  <p:handoutMasterIdLst>
    <p:handoutMasterId r:id="rId8"/>
  </p:handoutMasterIdLst>
  <p:sldIdLst>
    <p:sldId id="256" r:id="rId2"/>
    <p:sldId id="268" r:id="rId3"/>
    <p:sldId id="269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1F6CB-1262-9846-8A26-E66B24FFFBA0}" type="datetimeFigureOut">
              <a:rPr lang="en-US" smtClean="0"/>
              <a:t>4/9/19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F48D1-2A41-7B44-9CD7-1B98772BB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440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9697B-29AD-D54B-8D3B-7C36801C7B88}" type="datetimeFigureOut">
              <a:rPr lang="en-US" smtClean="0"/>
              <a:t>4/9/19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C2AEA-C82C-E44A-B5EE-FEA98057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863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CB2E-1BE2-674E-96D4-441AF6DDFF4D}" type="datetime1">
              <a:rPr lang="en-US" smtClean="0"/>
              <a:t>4/9/19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22ADCC-2217-EE4F-B5B1-0DD37C55DD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E7D3-C05D-6242-A8C6-4EBAEC4708E4}" type="datetime1">
              <a:rPr lang="en-US" smtClean="0"/>
              <a:t>4/9/19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ADCC-2217-EE4F-B5B1-0DD37C55DD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D859-A65A-4745-A2BD-602976EF0998}" type="datetime1">
              <a:rPr lang="en-US" smtClean="0"/>
              <a:t>4/9/19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ADCC-2217-EE4F-B5B1-0DD37C55DD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B715-2D16-3B49-A42E-6C17624CE8B0}" type="datetime1">
              <a:rPr lang="en-US" smtClean="0"/>
              <a:t>4/9/19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ADCC-2217-EE4F-B5B1-0DD37C55DD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73F4-C1DC-9F41-A5B4-CA168A9957F3}" type="datetime1">
              <a:rPr lang="en-US" smtClean="0"/>
              <a:t>4/9/19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ADCC-2217-EE4F-B5B1-0DD37C55DD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8F75-9066-404D-908C-8A17AA7CF4E1}" type="datetime1">
              <a:rPr lang="en-US" smtClean="0"/>
              <a:t>4/9/19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ADCC-2217-EE4F-B5B1-0DD37C55DD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ABD3-66ED-D248-8845-8A1F23B244EC}" type="datetime1">
              <a:rPr lang="en-US" smtClean="0"/>
              <a:t>4/9/19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ADCC-2217-EE4F-B5B1-0DD37C55DD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D761-E4A1-B940-97AA-A8CD06698D51}" type="datetime1">
              <a:rPr lang="en-US" smtClean="0"/>
              <a:t>4/9/19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ADCC-2217-EE4F-B5B1-0DD37C55DD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281C-C23E-2242-8FC8-1387834B9FC4}" type="datetime1">
              <a:rPr lang="en-US" smtClean="0"/>
              <a:t>4/9/19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ADCC-2217-EE4F-B5B1-0DD37C55DD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B8A14-B658-F84C-AC12-2CCEB72F55C3}" type="datetime1">
              <a:rPr lang="en-US" smtClean="0"/>
              <a:t>4/9/19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ADCC-2217-EE4F-B5B1-0DD37C55DD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10D2-9391-2A41-8974-A974D5A77279}" type="datetime1">
              <a:rPr lang="en-US" smtClean="0"/>
              <a:t>4/9/19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ADCC-2217-EE4F-B5B1-0DD37C55DD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63D5FAC-B8F3-5D44-AF14-836C4AC41557}" type="datetime1">
              <a:rPr lang="en-US" smtClean="0"/>
              <a:t>4/9/19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322ADCC-2217-EE4F-B5B1-0DD37C55DD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floridahealthjusticeproject.org" TargetMode="Externa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familiesusa.org/sites/default/files/product_documents/OH_Mental-and-Oral-Health_Fact-Sheet.pdf" TargetMode="External"/><Relationship Id="rId3" Type="http://schemas.openxmlformats.org/officeDocument/2006/relationships/hyperlink" Target="https://www.kff.org/medicare/issue-brief/drilling-down-on-dental-coverage-and-costs-for-medicare-beneficiarie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ubio.senate.gov/public/index.cfm/contact" TargetMode="External"/><Relationship Id="rId4" Type="http://schemas.openxmlformats.org/officeDocument/2006/relationships/hyperlink" Target="https://www.rickscott.senate.gov/contact_rick" TargetMode="External"/><Relationship Id="rId5" Type="http://schemas.openxmlformats.org/officeDocument/2006/relationships/hyperlink" Target="mailto:harmatz@floridahealthjusticeproject.org" TargetMode="External"/><Relationship Id="rId6" Type="http://schemas.openxmlformats.org/officeDocument/2006/relationships/hyperlink" Target="https://www.justiceinaging.org/issue-brief-creating-an-oral-health-benefit-in-medicare" TargetMode="External"/><Relationship Id="rId7" Type="http://schemas.openxmlformats.org/officeDocument/2006/relationships/hyperlink" Target="file://localhost/USA%20https/::familiesusa.org:initiatives:oral-health-al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United_States_congressional_delegations_from_Florid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2382" y="1009323"/>
            <a:ext cx="6580018" cy="126986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dirty="0" smtClean="0"/>
              <a:t> Updates on Dental Coverage for Low-Income Florida Seniors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6464" y="2457327"/>
            <a:ext cx="6805936" cy="2001714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1600" dirty="0" smtClean="0"/>
              <a:t>Miriam Harmatz ,Executive Director</a:t>
            </a:r>
          </a:p>
          <a:p>
            <a:r>
              <a:rPr lang="en-US" sz="1600" dirty="0" smtClean="0"/>
              <a:t>Florida Health Justice Project</a:t>
            </a:r>
          </a:p>
          <a:p>
            <a:r>
              <a:rPr lang="en-US" sz="1600" dirty="0" smtClean="0">
                <a:hlinkClick r:id="rId2"/>
              </a:rPr>
              <a:t>www.floridahealthjusticeproject.org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Florida Elder Justice Conference, April 2019</a:t>
            </a:r>
          </a:p>
          <a:p>
            <a:endParaRPr lang="en-US" dirty="0"/>
          </a:p>
        </p:txBody>
      </p:sp>
      <p:pic>
        <p:nvPicPr>
          <p:cNvPr id="6" name="Picture 5" descr="image001-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109" y="5070098"/>
            <a:ext cx="2908445" cy="54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526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04C584-335E-804C-BBE5-1AA2321D6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 Medicaid Dental </a:t>
            </a:r>
            <a:r>
              <a:rPr lang="en-US" dirty="0"/>
              <a:t>Benefit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A0D8511B-9775-B141-99F2-4DF96CF4187E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 cmpd="sng">
            <a:solidFill>
              <a:srgbClr val="E86B4B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Dental is a new </a:t>
            </a:r>
            <a:r>
              <a:rPr lang="en-US" sz="2400" dirty="0" smtClean="0"/>
              <a:t>benefit for adults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sz="2400" dirty="0"/>
              <a:t>Adult package includes diagnostic, preventative, and restorative periodontics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All </a:t>
            </a:r>
            <a:r>
              <a:rPr lang="en-US" sz="2400" dirty="0"/>
              <a:t>full-benefit recipients are required to enroll, with a few </a:t>
            </a:r>
            <a:r>
              <a:rPr lang="en-US" sz="2400" dirty="0" smtClean="0"/>
              <a:t>exceptions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 lvl="1">
              <a:lnSpc>
                <a:spcPct val="150000"/>
              </a:lnSpc>
            </a:pPr>
            <a:r>
              <a:rPr lang="en-US" dirty="0"/>
              <a:t>See SMMC: Overview Presentation http://</a:t>
            </a:r>
            <a:r>
              <a:rPr lang="en-US" dirty="0" err="1"/>
              <a:t>ahca.myflorida.com</a:t>
            </a:r>
            <a:r>
              <a:rPr lang="en-US" dirty="0"/>
              <a:t>/Medicaid/</a:t>
            </a:r>
            <a:r>
              <a:rPr lang="en-US" dirty="0" err="1"/>
              <a:t>statewide_mc</a:t>
            </a:r>
            <a:r>
              <a:rPr lang="en-US" dirty="0"/>
              <a:t>/</a:t>
            </a:r>
            <a:r>
              <a:rPr lang="en-US" dirty="0" err="1"/>
              <a:t>pdf</a:t>
            </a:r>
            <a:r>
              <a:rPr lang="en-US" dirty="0"/>
              <a:t>/</a:t>
            </a:r>
            <a:r>
              <a:rPr lang="en-US" dirty="0" err="1"/>
              <a:t>mma</a:t>
            </a:r>
            <a:r>
              <a:rPr lang="en-US" dirty="0"/>
              <a:t>/SMMC_Overview_12042018.pdf at </a:t>
            </a:r>
            <a:r>
              <a:rPr lang="en-US" dirty="0" smtClean="0"/>
              <a:t>36-40</a:t>
            </a:r>
            <a:endParaRPr lang="en-US" dirty="0"/>
          </a:p>
          <a:p>
            <a:pPr lvl="1">
              <a:lnSpc>
                <a:spcPct val="150000"/>
              </a:lnSpc>
            </a:pPr>
            <a:endParaRPr lang="en-US" dirty="0"/>
          </a:p>
          <a:p>
            <a:pPr lvl="1">
              <a:lnSpc>
                <a:spcPct val="15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0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960688" cy="1053778"/>
          </a:xfrm>
        </p:spPr>
        <p:txBody>
          <a:bodyPr/>
          <a:lstStyle/>
          <a:p>
            <a:endParaRPr lang="en-US" sz="1100" dirty="0"/>
          </a:p>
        </p:txBody>
      </p:sp>
      <p:pic>
        <p:nvPicPr>
          <p:cNvPr id="6" name="Content Placeholder 5" descr="Screen Shot 2019-04-09 at 5.28.5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1" b="3954"/>
          <a:stretch/>
        </p:blipFill>
        <p:spPr>
          <a:xfrm>
            <a:off x="173456" y="283709"/>
            <a:ext cx="8774946" cy="6024920"/>
          </a:xfrm>
        </p:spPr>
      </p:pic>
    </p:spTree>
    <p:extLst>
      <p:ext uri="{BB962C8B-B14F-4D97-AF65-F5344CB8AC3E}">
        <p14:creationId xmlns:p14="http://schemas.microsoft.com/office/powerpoint/2010/main" val="2771854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474" y="-68644"/>
            <a:ext cx="8805014" cy="1600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dirty="0" smtClean="0"/>
              <a:t>Medicare:  Including an Oral Health Benefit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2289" cy="510978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Background:</a:t>
            </a:r>
          </a:p>
          <a:p>
            <a:pPr marL="0" indent="0">
              <a:buNone/>
            </a:pPr>
            <a:endParaRPr lang="en-US" sz="1200" dirty="0" smtClean="0"/>
          </a:p>
          <a:p>
            <a:pPr lvl="1"/>
            <a:r>
              <a:rPr lang="en-US" dirty="0" smtClean="0"/>
              <a:t>Medicare was created in 1965</a:t>
            </a:r>
          </a:p>
          <a:p>
            <a:pPr lvl="1"/>
            <a:r>
              <a:rPr lang="en-US" dirty="0" smtClean="0"/>
              <a:t>Connection between oral health overall wellness was not understood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How is health impacted?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Limited access=worsened health outcomes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Increased emergency room visits &amp; hospitalizations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Worsened outcomes for stoke, diabetes, cancer</a:t>
            </a:r>
          </a:p>
          <a:p>
            <a:pPr lvl="2"/>
            <a:r>
              <a:rPr lang="en-US" dirty="0">
                <a:hlinkClick r:id="rId2"/>
              </a:rPr>
              <a:t>https://familiesusa.org/sites/default/files/product_documents/OH_Mental-and-Oral-Health_Fact-Sheet.pdf</a:t>
            </a:r>
            <a:endParaRPr lang="en-US" dirty="0"/>
          </a:p>
          <a:p>
            <a:pPr lvl="2"/>
            <a:r>
              <a:rPr lang="en-US" dirty="0">
                <a:solidFill>
                  <a:schemeClr val="accent2"/>
                </a:solidFill>
                <a:hlinkClick r:id="rId3"/>
              </a:rPr>
              <a:t>https://www.kff.org/medicare/issue-brief/drilling-down-on-dental-coverage-and-costs-for-medicare-beneficiaries/</a:t>
            </a:r>
            <a:endParaRPr lang="en-US" dirty="0" smtClean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endParaRPr lang="en-US" sz="1200" dirty="0" smtClean="0"/>
          </a:p>
          <a:p>
            <a:pPr marL="457200" lvl="1" indent="0">
              <a:buNone/>
            </a:pPr>
            <a:r>
              <a:rPr lang="en-US" sz="2000" dirty="0" smtClean="0"/>
              <a:t>How many state residents are potentially impacted?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 Medicare beneficiaries</a:t>
            </a:r>
          </a:p>
          <a:p>
            <a:pPr lvl="2"/>
            <a:r>
              <a:rPr lang="en-US" dirty="0" smtClean="0"/>
              <a:t>Limited (if any) dental coverage for medically necessary services</a:t>
            </a:r>
          </a:p>
          <a:p>
            <a:pPr lvl="2"/>
            <a:r>
              <a:rPr lang="en-US" dirty="0" smtClean="0"/>
              <a:t>Many Medicare beneficiaries do not qualify for Florida’s Medicaid program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5895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dirty="0"/>
              <a:t>Including an Oral Health Benefit in Medicare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84" y="1704952"/>
            <a:ext cx="8993816" cy="49760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Congress doing?</a:t>
            </a:r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Bi-partisan administrative request </a:t>
            </a:r>
          </a:p>
          <a:p>
            <a:pPr lvl="1"/>
            <a:r>
              <a:rPr lang="en-US" dirty="0" smtClean="0"/>
              <a:t>Medicare Dental Benefit Act of 2019 (Cardin, S. 22)</a:t>
            </a:r>
          </a:p>
          <a:p>
            <a:pPr lvl="1"/>
            <a:r>
              <a:rPr lang="en-US" dirty="0" smtClean="0"/>
              <a:t>Medicare Dental, Vision &amp; Hearing Benefit Act of 2019 (Doggett, HR 1393)</a:t>
            </a:r>
          </a:p>
          <a:p>
            <a:pPr lvl="1"/>
            <a:r>
              <a:rPr lang="en-US" dirty="0" smtClean="0"/>
              <a:t>Seniors Have Eyes, Ears, and Teeth Act (Roybal-Allard, HR 576)</a:t>
            </a:r>
          </a:p>
          <a:p>
            <a:pPr lvl="1"/>
            <a:r>
              <a:rPr lang="en-US" dirty="0" smtClean="0"/>
              <a:t>(and a 4</a:t>
            </a:r>
            <a:r>
              <a:rPr lang="en-US" baseline="30000" dirty="0" smtClean="0"/>
              <a:t>th</a:t>
            </a:r>
            <a:r>
              <a:rPr lang="en-US" dirty="0" smtClean="0"/>
              <a:t> one on the way </a:t>
            </a:r>
            <a:r>
              <a:rPr lang="mr-IN" dirty="0" smtClean="0"/>
              <a:t>–</a:t>
            </a:r>
            <a:r>
              <a:rPr lang="en-US" dirty="0" smtClean="0"/>
              <a:t> but nothing sharable yet).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How to move this forward?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Contact your Senators and House </a:t>
            </a:r>
            <a:r>
              <a:rPr lang="en-US" dirty="0" smtClean="0"/>
              <a:t>Representatives</a:t>
            </a:r>
          </a:p>
          <a:p>
            <a:pPr lvl="2"/>
            <a:r>
              <a:rPr lang="en-US" dirty="0" smtClean="0">
                <a:hlinkClick r:id="rId2"/>
              </a:rPr>
              <a:t>House of Representatives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>
                <a:hlinkClick r:id="rId3"/>
              </a:rPr>
              <a:t>Senator Rubio Contact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hlinkClick r:id="rId4"/>
              </a:rPr>
              <a:t>Senator Scott Contact</a:t>
            </a:r>
            <a:endParaRPr lang="en-US" dirty="0" smtClean="0"/>
          </a:p>
          <a:p>
            <a:pPr lvl="2"/>
            <a:r>
              <a:rPr lang="en-US" dirty="0" smtClean="0"/>
              <a:t>Share stories:  </a:t>
            </a:r>
            <a:r>
              <a:rPr lang="en-US" dirty="0" smtClean="0">
                <a:hlinkClick r:id="rId5"/>
              </a:rPr>
              <a:t>harmatz@</a:t>
            </a:r>
            <a:r>
              <a:rPr lang="en-US" dirty="0" smtClean="0">
                <a:hlinkClick r:id="rId5"/>
              </a:rPr>
              <a:t>floridahealthjusticeproject.org</a:t>
            </a:r>
            <a:endParaRPr lang="en-US" dirty="0"/>
          </a:p>
          <a:p>
            <a:pPr marL="914400" lvl="2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dirty="0" smtClean="0"/>
              <a:t>Resources:  </a:t>
            </a:r>
            <a:r>
              <a:rPr lang="en-US" dirty="0" smtClean="0">
                <a:hlinkClick r:id="rId6"/>
              </a:rPr>
              <a:t>Justice in Aging</a:t>
            </a:r>
            <a:r>
              <a:rPr lang="en-US" dirty="0" smtClean="0"/>
              <a:t>, </a:t>
            </a:r>
            <a:r>
              <a:rPr lang="en-US" dirty="0" smtClean="0">
                <a:hlinkClick r:id="rId7" action="ppaction://hlinkfile"/>
              </a:rPr>
              <a:t>Families USA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42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TC Miami Presentation March 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LTC Miami Presentation March 12.thmx</Template>
  <TotalTime>2207</TotalTime>
  <Words>314</Words>
  <Application>Microsoft Macintosh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LTC Miami Presentation March 12</vt:lpstr>
      <vt:lpstr> Updates on Dental Coverage for Low-Income Florida Seniors</vt:lpstr>
      <vt:lpstr>Florida Medicaid Dental Benefit</vt:lpstr>
      <vt:lpstr>PowerPoint Presentation</vt:lpstr>
      <vt:lpstr>Medicare:  Including an Oral Health Benefit</vt:lpstr>
      <vt:lpstr>Including an Oral Health Benefit in Medicare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Proposals Impacting Oral Health in Miami-Dade County </dc:title>
  <dc:creator>Miriam Harmatz</dc:creator>
  <cp:lastModifiedBy>Miriam Harmatz</cp:lastModifiedBy>
  <cp:revision>42</cp:revision>
  <cp:lastPrinted>2019-04-08T21:19:16Z</cp:lastPrinted>
  <dcterms:created xsi:type="dcterms:W3CDTF">2019-03-21T20:52:14Z</dcterms:created>
  <dcterms:modified xsi:type="dcterms:W3CDTF">2019-04-09T21:34:56Z</dcterms:modified>
</cp:coreProperties>
</file>