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93" r:id="rId3"/>
    <p:sldId id="294" r:id="rId4"/>
    <p:sldId id="273" r:id="rId5"/>
    <p:sldId id="272" r:id="rId6"/>
    <p:sldId id="259" r:id="rId7"/>
    <p:sldId id="275" r:id="rId8"/>
    <p:sldId id="278" r:id="rId9"/>
    <p:sldId id="296" r:id="rId10"/>
    <p:sldId id="269" r:id="rId11"/>
    <p:sldId id="276" r:id="rId12"/>
    <p:sldId id="307" r:id="rId13"/>
    <p:sldId id="284" r:id="rId14"/>
    <p:sldId id="295" r:id="rId15"/>
    <p:sldId id="299" r:id="rId16"/>
    <p:sldId id="300" r:id="rId17"/>
    <p:sldId id="301" r:id="rId18"/>
    <p:sldId id="302" r:id="rId19"/>
    <p:sldId id="303" r:id="rId20"/>
    <p:sldId id="305" r:id="rId21"/>
    <p:sldId id="309" r:id="rId22"/>
    <p:sldId id="310" r:id="rId23"/>
    <p:sldId id="298" r:id="rId24"/>
    <p:sldId id="311" r:id="rId25"/>
    <p:sldId id="312" r:id="rId26"/>
    <p:sldId id="313" r:id="rId27"/>
    <p:sldId id="314" r:id="rId28"/>
    <p:sldId id="315" r:id="rId29"/>
    <p:sldId id="320" r:id="rId30"/>
    <p:sldId id="321" r:id="rId31"/>
    <p:sldId id="322" r:id="rId32"/>
    <p:sldId id="323" r:id="rId33"/>
    <p:sldId id="324" r:id="rId34"/>
    <p:sldId id="325" r:id="rId35"/>
    <p:sldId id="32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riam Harmatz"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86B4B"/>
    <a:srgbClr val="FD8160"/>
    <a:srgbClr val="D764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05" autoAdjust="0"/>
    <p:restoredTop sz="94690" autoAdjust="0"/>
  </p:normalViewPr>
  <p:slideViewPr>
    <p:cSldViewPr snapToGrid="0" snapToObjects="1">
      <p:cViewPr varScale="1">
        <p:scale>
          <a:sx n="86" d="100"/>
          <a:sy n="86" d="100"/>
        </p:scale>
        <p:origin x="-960" y="-96"/>
      </p:cViewPr>
      <p:guideLst>
        <p:guide orient="horz" pos="2160"/>
        <p:guide pos="2880"/>
      </p:guideLst>
    </p:cSldViewPr>
  </p:slideViewPr>
  <p:outlineViewPr>
    <p:cViewPr>
      <p:scale>
        <a:sx n="33" d="100"/>
        <a:sy n="33" d="100"/>
      </p:scale>
      <p:origin x="0" y="17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commentAuthors" Target="commentAuthor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0591F-B782-B844-A3E1-CEDC41322654}" type="datetime1">
              <a:rPr lang="en-US" smtClean="0"/>
              <a:t>4/9/19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0E0E4B-8FDD-E145-8154-A1674D62EC9F}" type="slidenum">
              <a:rPr lang="en-US" smtClean="0"/>
              <a:t>‹#›</a:t>
            </a:fld>
            <a:endParaRPr lang="en-US" dirty="0"/>
          </a:p>
        </p:txBody>
      </p:sp>
    </p:spTree>
    <p:extLst>
      <p:ext uri="{BB962C8B-B14F-4D97-AF65-F5344CB8AC3E}">
        <p14:creationId xmlns:p14="http://schemas.microsoft.com/office/powerpoint/2010/main" val="39091766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2A95D-763D-A64E-8082-BD0A884DCAE5}" type="datetime1">
              <a:rPr lang="en-US" smtClean="0"/>
              <a:t>4/9/19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022D5-196F-A84A-BF99-62906F077BE7}" type="slidenum">
              <a:rPr lang="en-US" smtClean="0"/>
              <a:t>‹#›</a:t>
            </a:fld>
            <a:endParaRPr lang="en-US" dirty="0"/>
          </a:p>
        </p:txBody>
      </p:sp>
    </p:spTree>
    <p:extLst>
      <p:ext uri="{BB962C8B-B14F-4D97-AF65-F5344CB8AC3E}">
        <p14:creationId xmlns:p14="http://schemas.microsoft.com/office/powerpoint/2010/main" val="32946342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this Guide?  One of most confusng and most important</a:t>
            </a:r>
            <a:r>
              <a:rPr lang="en-US" baseline="0" dirty="0"/>
              <a:t> benefits in Medicaid program; as population ages, need increases way over half of us need at one time or another—hard enough on middle class, perhaps can pay for out of savings—but for low income—grave risk of institutionalization ; not covered by Medicare  </a:t>
            </a:r>
          </a:p>
          <a:p>
            <a:endParaRPr lang="en-US" baseline="0" dirty="0"/>
          </a:p>
          <a:p>
            <a:r>
              <a:rPr lang="en-US" baseline="0" dirty="0"/>
              <a:t>illustrates couple of the overriding issues in health care system as whole—FLs Medicaid program underfunded by state leg—a problem exacerbated by the fact that the state has not yet expanded Medicaid; and the wait list for these services, also exacerbate by non expansion because those on the WL between xx and xx of FPL would be on regular Medicaid if/when state expands, and for regular Medicaid enrollees.  home health services are available</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1</a:t>
            </a:fld>
            <a:endParaRPr lang="en-US" dirty="0"/>
          </a:p>
        </p:txBody>
      </p:sp>
    </p:spTree>
    <p:extLst>
      <p:ext uri="{BB962C8B-B14F-4D97-AF65-F5344CB8AC3E}">
        <p14:creationId xmlns:p14="http://schemas.microsoft.com/office/powerpoint/2010/main" val="1655773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FHJP</a:t>
            </a:r>
            <a:r>
              <a:rPr lang="en-US" baseline="0" dirty="0"/>
              <a:t> </a:t>
            </a:r>
            <a:r>
              <a:rPr lang="en-US" dirty="0"/>
              <a:t>did this guide, along with o author LSGMI. Note at outset, got  lot of tech assistance help form the state</a:t>
            </a:r>
            <a:r>
              <a:rPr lang="en-US" baseline="0" dirty="0"/>
              <a:t> and national experts in </a:t>
            </a:r>
            <a:r>
              <a:rPr lang="en-US" dirty="0"/>
              <a:t>xxxxx</a:t>
            </a:r>
            <a:r>
              <a:rPr lang="en-US" baseline="0" dirty="0"/>
              <a:t> and help with review form people who had much more first hand expertise with the benefit, including EC , NW, AS, VG. </a:t>
            </a:r>
            <a:r>
              <a:rPr lang="en-US" dirty="0"/>
              <a:t> And</a:t>
            </a:r>
            <a:r>
              <a:rPr lang="en-US" baseline="0" dirty="0"/>
              <a:t> asked version so </a:t>
            </a:r>
            <a:r>
              <a:rPr lang="mr-IN" baseline="0" dirty="0"/>
              <a:t>…</a:t>
            </a:r>
            <a:r>
              <a:rPr lang="en-US" baseline="0" dirty="0"/>
              <a:t>..was released last week and on all our websites, so you don’t need to take extensive notes today.  And instead we can just go through and highlight some issues and put pins in some things that would be worth following up on with partners between ADRCs, legal services and others. </a:t>
            </a:r>
          </a:p>
          <a:p>
            <a:endParaRPr lang="en-US" baseline="0" dirty="0"/>
          </a:p>
          <a:p>
            <a:r>
              <a:rPr lang="en-US" baseline="0" dirty="0"/>
              <a:t>Also want to note that in the Guide today, when refer to LTC waiver, we are only talking about that part that involves HCBS—not nursing home care. </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5</a:t>
            </a:fld>
            <a:endParaRPr lang="en-US" dirty="0"/>
          </a:p>
        </p:txBody>
      </p:sp>
    </p:spTree>
    <p:extLst>
      <p:ext uri="{BB962C8B-B14F-4D97-AF65-F5344CB8AC3E}">
        <p14:creationId xmlns:p14="http://schemas.microsoft.com/office/powerpoint/2010/main" val="376918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Had 2 major goals in doing guide—we wanted to have a road map that would provide</a:t>
            </a:r>
            <a:r>
              <a:rPr lang="en-US" baseline="0" dirty="0"/>
              <a:t> the context and brief discussion around each of these points AND we wanted to provide all of the citations to the underlying legal authority for the Waiver. It’s an occupational hazard of lawyers that we  just like to see all the legal sources, and how those sources  connect in </a:t>
            </a:r>
            <a:r>
              <a:rPr lang="mr-IN" baseline="0" dirty="0"/>
              <a:t>–</a:t>
            </a:r>
            <a:r>
              <a:rPr lang="en-US" baseline="0" dirty="0"/>
              <a:t>particularly and what authority should I be looking at if I’m trying to help a frail or disabled client either get into the waiver or get services once in the waiver we can look at this Guide and figure out the basis for pointing out, typically to the MCO or AHCA, why someone needs to do x, y , or Z  for my client.</a:t>
            </a:r>
            <a:endParaRPr lang="en-US" dirty="0"/>
          </a:p>
        </p:txBody>
      </p:sp>
      <p:sp>
        <p:nvSpPr>
          <p:cNvPr id="4" name="Slide Number Placeholder 3"/>
          <p:cNvSpPr>
            <a:spLocks noGrp="1"/>
          </p:cNvSpPr>
          <p:nvPr>
            <p:ph type="sldNum" sz="quarter" idx="10"/>
          </p:nvPr>
        </p:nvSpPr>
        <p:spPr/>
        <p:txBody>
          <a:bodyPr/>
          <a:lstStyle/>
          <a:p>
            <a:fld id="{E0E022D5-196F-A84A-BF99-62906F077BE7}" type="slidenum">
              <a:rPr lang="en-US" smtClean="0"/>
              <a:t>6</a:t>
            </a:fld>
            <a:endParaRPr lang="en-US" dirty="0"/>
          </a:p>
        </p:txBody>
      </p:sp>
    </p:spTree>
    <p:extLst>
      <p:ext uri="{BB962C8B-B14F-4D97-AF65-F5344CB8AC3E}">
        <p14:creationId xmlns:p14="http://schemas.microsoft.com/office/powerpoint/2010/main" val="70340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921BFB4-20FD-104E-AEC5-C535CDE64226}" type="datetime1">
              <a:rPr lang="en-US" smtClean="0"/>
              <a:t>4/9/19</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a:t>Footer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C2C7FF-715E-244B-BB9D-0559EA0CEA46}" type="datetime1">
              <a:rPr lang="en-US" smtClean="0"/>
              <a:t>4/9/19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766B6-F14C-3D4C-A42D-341FBCE4C56E}" type="datetime1">
              <a:rPr lang="en-US" smtClean="0"/>
              <a:t>4/9/19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08EB0-7026-6E4A-B8A4-24B9A41920F1}" type="datetime1">
              <a:rPr lang="en-US" smtClean="0"/>
              <a:t>4/9/19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D3DF9-309D-354E-8D1E-E4A9F91E17E2}" type="datetime1">
              <a:rPr lang="en-US" smtClean="0"/>
              <a:t>4/9/19</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C3A347-1DBA-D440-A94A-BBE9143D89E4}" type="datetime1">
              <a:rPr lang="en-US" smtClean="0"/>
              <a:t>4/9/19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F73CDCA-6459-B549-B36C-5C0CF6D21BED}" type="datetime1">
              <a:rPr lang="en-US" smtClean="0"/>
              <a:t>4/9/19</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2E8854-AFF8-624B-B5B4-F675791E2F6D}" type="datetime1">
              <a:rPr lang="en-US" smtClean="0"/>
              <a:t>4/9/19</a:t>
            </a:fld>
            <a:endParaRPr lang="en-US" dirty="0"/>
          </a:p>
        </p:txBody>
      </p:sp>
      <p:sp>
        <p:nvSpPr>
          <p:cNvPr id="4" name="Footer Placeholder 3"/>
          <p:cNvSpPr>
            <a:spLocks noGrp="1"/>
          </p:cNvSpPr>
          <p:nvPr>
            <p:ph type="ftr" sz="quarter" idx="11"/>
          </p:nvPr>
        </p:nvSpPr>
        <p:spPr/>
        <p:txBody>
          <a:bodyPr/>
          <a:lstStyle/>
          <a:p>
            <a:r>
              <a:rPr lang="en-US" dirty="0"/>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1DC75-85EA-3A47-A34E-A4D83B7A2975}" type="datetime1">
              <a:rPr lang="en-US" smtClean="0"/>
              <a:t>4/9/19</a:t>
            </a:fld>
            <a:endParaRPr lang="en-US" dirty="0"/>
          </a:p>
        </p:txBody>
      </p:sp>
      <p:sp>
        <p:nvSpPr>
          <p:cNvPr id="3" name="Footer Placeholder 2"/>
          <p:cNvSpPr>
            <a:spLocks noGrp="1"/>
          </p:cNvSpPr>
          <p:nvPr>
            <p:ph type="ftr" sz="quarter" idx="11"/>
          </p:nvPr>
        </p:nvSpPr>
        <p:spPr/>
        <p:txBody>
          <a:bodyPr/>
          <a:lstStyle/>
          <a:p>
            <a:r>
              <a:rPr lang="en-US" dirty="0"/>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BAFF2-F1E9-664E-9F76-794F128367A1}" type="datetime1">
              <a:rPr lang="en-US" smtClean="0"/>
              <a:t>4/9/19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728A96-FBD0-C248-9107-EF2975FC6207}" type="datetime1">
              <a:rPr lang="en-US" smtClean="0"/>
              <a:t>4/9/19</a:t>
            </a:fld>
            <a:endParaRPr lang="en-US" dirty="0"/>
          </a:p>
        </p:txBody>
      </p:sp>
      <p:sp>
        <p:nvSpPr>
          <p:cNvPr id="6" name="Footer Placeholder 5"/>
          <p:cNvSpPr>
            <a:spLocks noGrp="1"/>
          </p:cNvSpPr>
          <p:nvPr>
            <p:ph type="ftr" sz="quarter" idx="11"/>
          </p:nvPr>
        </p:nvSpPr>
        <p:spPr/>
        <p:txBody>
          <a:bodyPr/>
          <a:lstStyle/>
          <a:p>
            <a:r>
              <a:rPr lang="en-US" dirty="0"/>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3F1C670-3229-404C-A9A0-5B79D414BA7F}" type="datetime1">
              <a:rPr lang="en-US" smtClean="0"/>
              <a:t>4/9/19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a:t>Footer Text</a:t>
            </a: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pps.ahca.myflorida.com/smmc_cir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edicaidHearingUnit@AHCA.myflorida.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Katy.debriere@jaxlegalaid.org" TargetMode="External"/><Relationship Id="rId4" Type="http://schemas.openxmlformats.org/officeDocument/2006/relationships/hyperlink" Target="mailto:haramatz@floridahealthjustice.org" TargetMode="External"/><Relationship Id="rId5" Type="http://schemas.openxmlformats.org/officeDocument/2006/relationships/hyperlink" Target="mailto:swerlick@fpi.institute" TargetMode="External"/><Relationship Id="rId1" Type="http://schemas.openxmlformats.org/officeDocument/2006/relationships/slideLayout" Target="../slideLayouts/slideLayout2.xml"/><Relationship Id="rId2" Type="http://schemas.openxmlformats.org/officeDocument/2006/relationships/hyperlink" Target="https://www.fladvocate.org/healthandseni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tcwaiver.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hca.myflorida.com/medicaid/review/index.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3884" y="653143"/>
            <a:ext cx="7155545" cy="1506464"/>
          </a:xfrm>
          <a:ln w="57150" cmpd="sng">
            <a:solidFill>
              <a:srgbClr val="E86B4B"/>
            </a:solidFill>
          </a:ln>
        </p:spPr>
        <p:txBody>
          <a:bodyPr/>
          <a:lstStyle/>
          <a:p>
            <a:r>
              <a:rPr lang="en-US" sz="3200" dirty="0" smtClean="0"/>
              <a:t>Medicaid Managed Care:</a:t>
            </a:r>
            <a:br>
              <a:rPr lang="en-US" sz="3200" dirty="0" smtClean="0"/>
            </a:br>
            <a:r>
              <a:rPr lang="en-US" sz="3200" i="1" dirty="0" smtClean="0"/>
              <a:t>Helping Elderly Clients Obtain Medically Necessary Services</a:t>
            </a:r>
            <a:endParaRPr lang="en-US" sz="3200" i="1" dirty="0"/>
          </a:p>
        </p:txBody>
      </p:sp>
      <p:sp>
        <p:nvSpPr>
          <p:cNvPr id="3" name="Subtitle 2"/>
          <p:cNvSpPr>
            <a:spLocks noGrp="1"/>
          </p:cNvSpPr>
          <p:nvPr>
            <p:ph type="subTitle" idx="1"/>
          </p:nvPr>
        </p:nvSpPr>
        <p:spPr>
          <a:xfrm>
            <a:off x="1472160" y="3377826"/>
            <a:ext cx="6400800" cy="1356210"/>
          </a:xfrm>
        </p:spPr>
        <p:txBody>
          <a:bodyPr>
            <a:normAutofit/>
          </a:bodyPr>
          <a:lstStyle/>
          <a:p>
            <a:pPr algn="l"/>
            <a:r>
              <a:rPr lang="en-US" sz="1200" dirty="0" smtClean="0"/>
              <a:t>Katy Debriere, Managing Attorney, Northeast Florida Medical Legal Partnership, Jacksonville Area Legal Aid, Inc.&amp; Legal Director, Florida Health Justice Project</a:t>
            </a:r>
          </a:p>
          <a:p>
            <a:pPr algn="l"/>
            <a:endParaRPr lang="en-US" sz="1200" dirty="0" smtClean="0"/>
          </a:p>
          <a:p>
            <a:pPr algn="l"/>
            <a:r>
              <a:rPr lang="en-US" sz="1200" dirty="0" smtClean="0"/>
              <a:t>Anne Swerlick, Policy Analyst and Attorney, Florida Policy Institute</a:t>
            </a:r>
          </a:p>
          <a:p>
            <a:pPr algn="l"/>
            <a:endParaRPr lang="en-US" sz="1200" dirty="0" smtClean="0"/>
          </a:p>
          <a:p>
            <a:pPr algn="l"/>
            <a:r>
              <a:rPr lang="en-US" sz="1200" dirty="0" smtClean="0"/>
              <a:t>Miriam Harmatz, Executive Director, Florida </a:t>
            </a:r>
            <a:r>
              <a:rPr lang="en-US" sz="1200" dirty="0"/>
              <a:t>Health Justice </a:t>
            </a:r>
            <a:r>
              <a:rPr lang="en-US" sz="1200" dirty="0" smtClean="0"/>
              <a:t>Project</a:t>
            </a:r>
            <a:endParaRPr lang="en-US" sz="1200" dirty="0"/>
          </a:p>
          <a:p>
            <a:endParaRPr lang="en-US" sz="1400" dirty="0"/>
          </a:p>
          <a:p>
            <a:endParaRPr lang="en-US" sz="1400" dirty="0"/>
          </a:p>
        </p:txBody>
      </p:sp>
      <p:pic>
        <p:nvPicPr>
          <p:cNvPr id="4" name="Picture 3" descr="image001-2.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47033" y="4892577"/>
            <a:ext cx="2908445" cy="547730"/>
          </a:xfrm>
          <a:prstGeom prst="rect">
            <a:avLst/>
          </a:prstGeom>
        </p:spPr>
      </p:pic>
      <p:sp>
        <p:nvSpPr>
          <p:cNvPr id="5" name="TextBox 4"/>
          <p:cNvSpPr txBox="1"/>
          <p:nvPr/>
        </p:nvSpPr>
        <p:spPr>
          <a:xfrm>
            <a:off x="551526" y="2502665"/>
            <a:ext cx="8007903" cy="1107996"/>
          </a:xfrm>
          <a:prstGeom prst="rect">
            <a:avLst/>
          </a:prstGeom>
          <a:noFill/>
        </p:spPr>
        <p:txBody>
          <a:bodyPr wrap="square" rtlCol="0">
            <a:spAutoFit/>
          </a:bodyPr>
          <a:lstStyle/>
          <a:p>
            <a:pPr algn="ctr"/>
            <a:r>
              <a:rPr lang="en-US" sz="2200" dirty="0" smtClean="0">
                <a:solidFill>
                  <a:schemeClr val="bg1">
                    <a:lumMod val="50000"/>
                  </a:schemeClr>
                </a:solidFill>
                <a:latin typeface="+mj-lt"/>
              </a:rPr>
              <a:t>Florida Elder Justice Conference, Tampa ,FL</a:t>
            </a:r>
            <a:endParaRPr lang="en-US" sz="2200" dirty="0">
              <a:solidFill>
                <a:schemeClr val="bg1">
                  <a:lumMod val="50000"/>
                </a:schemeClr>
              </a:solidFill>
              <a:latin typeface="+mj-lt"/>
            </a:endParaRPr>
          </a:p>
          <a:p>
            <a:pPr algn="ctr"/>
            <a:r>
              <a:rPr lang="en-US" sz="2200" dirty="0" smtClean="0">
                <a:solidFill>
                  <a:schemeClr val="bg1">
                    <a:lumMod val="50000"/>
                  </a:schemeClr>
                </a:solidFill>
                <a:latin typeface="+mj-lt"/>
              </a:rPr>
              <a:t>April 12, </a:t>
            </a:r>
            <a:r>
              <a:rPr lang="en-US" sz="2200" dirty="0">
                <a:solidFill>
                  <a:schemeClr val="bg1">
                    <a:lumMod val="50000"/>
                  </a:schemeClr>
                </a:solidFill>
                <a:latin typeface="+mj-lt"/>
              </a:rPr>
              <a:t>2019</a:t>
            </a:r>
          </a:p>
          <a:p>
            <a:pPr algn="ctr"/>
            <a:endParaRPr lang="en-US" sz="2200" dirty="0">
              <a:solidFill>
                <a:schemeClr val="bg1">
                  <a:lumMod val="50000"/>
                </a:schemeClr>
              </a:solidFill>
            </a:endParaRPr>
          </a:p>
        </p:txBody>
      </p:sp>
      <p:sp>
        <p:nvSpPr>
          <p:cNvPr id="7" name="Slide Number Placeholder 6"/>
          <p:cNvSpPr>
            <a:spLocks noGrp="1"/>
          </p:cNvSpPr>
          <p:nvPr>
            <p:ph type="sldNum" sz="quarter" idx="11"/>
          </p:nvPr>
        </p:nvSpPr>
        <p:spPr/>
        <p:txBody>
          <a:bodyPr/>
          <a:lstStyle/>
          <a:p>
            <a:fld id="{BA9B540C-44DA-4F69-89C9-7C84606640D3}" type="slidenum">
              <a:rPr lang="en-US" smtClean="0"/>
              <a:pPr/>
              <a:t>1</a:t>
            </a:fld>
            <a:endParaRPr lang="en-US" dirty="0"/>
          </a:p>
        </p:txBody>
      </p:sp>
      <p:pic>
        <p:nvPicPr>
          <p:cNvPr id="6" name="Picture 5" descr="Screen Shot 2019-04-02 at 4.47.41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2560" y="4745396"/>
            <a:ext cx="3027267" cy="842092"/>
          </a:xfrm>
          <a:prstGeom prst="rect">
            <a:avLst/>
          </a:prstGeom>
        </p:spPr>
      </p:pic>
      <p:pic>
        <p:nvPicPr>
          <p:cNvPr id="8" name="Picture 7" descr="Screen Shot 2019-04-02 at 4.54.02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7865" y="5623262"/>
            <a:ext cx="3309390" cy="777976"/>
          </a:xfrm>
          <a:prstGeom prst="rect">
            <a:avLst/>
          </a:prstGeom>
        </p:spPr>
      </p:pic>
    </p:spTree>
    <p:extLst>
      <p:ext uri="{BB962C8B-B14F-4D97-AF65-F5344CB8AC3E}">
        <p14:creationId xmlns:p14="http://schemas.microsoft.com/office/powerpoint/2010/main" val="241293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43" y="45101"/>
            <a:ext cx="7850094" cy="1344706"/>
          </a:xfrm>
        </p:spPr>
        <p:txBody>
          <a:bodyPr/>
          <a:lstStyle/>
          <a:p>
            <a:r>
              <a:rPr lang="en-US" sz="4400" dirty="0"/>
              <a:t>What Coverage </a:t>
            </a:r>
            <a:r>
              <a:rPr lang="en-US" sz="4400" dirty="0" smtClean="0"/>
              <a:t>Standards Apply?</a:t>
            </a:r>
            <a:endParaRPr lang="en-US" sz="4400" dirty="0"/>
          </a:p>
        </p:txBody>
      </p:sp>
      <p:sp>
        <p:nvSpPr>
          <p:cNvPr id="3" name="Content Placeholder 2"/>
          <p:cNvSpPr>
            <a:spLocks noGrp="1"/>
          </p:cNvSpPr>
          <p:nvPr>
            <p:ph idx="1"/>
          </p:nvPr>
        </p:nvSpPr>
        <p:spPr>
          <a:xfrm>
            <a:off x="457200" y="1734670"/>
            <a:ext cx="8229600" cy="4525963"/>
          </a:xfrm>
          <a:ln w="57150" cmpd="sng">
            <a:solidFill>
              <a:srgbClr val="E86B4B"/>
            </a:solidFill>
          </a:ln>
        </p:spPr>
        <p:txBody>
          <a:bodyPr>
            <a:normAutofit/>
          </a:bodyPr>
          <a:lstStyle/>
          <a:p>
            <a:pPr>
              <a:lnSpc>
                <a:spcPct val="150000"/>
              </a:lnSpc>
            </a:pPr>
            <a:r>
              <a:rPr lang="en-US" sz="3200" dirty="0"/>
              <a:t>Medical necessity </a:t>
            </a:r>
          </a:p>
          <a:p>
            <a:pPr lvl="1">
              <a:lnSpc>
                <a:spcPct val="150000"/>
              </a:lnSpc>
            </a:pPr>
            <a:r>
              <a:rPr lang="en-US" sz="2800" dirty="0"/>
              <a:t>What is the general standard in Florida?</a:t>
            </a:r>
          </a:p>
          <a:p>
            <a:pPr lvl="1">
              <a:lnSpc>
                <a:spcPct val="150000"/>
              </a:lnSpc>
            </a:pPr>
            <a:r>
              <a:rPr lang="en-US" sz="2800" dirty="0"/>
              <a:t>What is the standard for </a:t>
            </a:r>
            <a:r>
              <a:rPr lang="en-US" sz="2800" dirty="0" smtClean="0"/>
              <a:t>HCBS?</a:t>
            </a:r>
            <a:endParaRPr lang="en-US" sz="2800" dirty="0"/>
          </a:p>
          <a:p>
            <a:pPr>
              <a:lnSpc>
                <a:spcPct val="150000"/>
              </a:lnSpc>
            </a:pPr>
            <a:r>
              <a:rPr lang="en-US" sz="3200" dirty="0"/>
              <a:t>Other </a:t>
            </a:r>
            <a:r>
              <a:rPr lang="en-US" sz="3200" dirty="0" smtClean="0"/>
              <a:t>HCBS coverage </a:t>
            </a:r>
            <a:r>
              <a:rPr lang="en-US" sz="3200" dirty="0"/>
              <a:t>criteria</a:t>
            </a:r>
          </a:p>
          <a:p>
            <a:pPr lvl="1">
              <a:lnSpc>
                <a:spcPct val="150000"/>
              </a:lnSpc>
            </a:pPr>
            <a:r>
              <a:rPr lang="en-US" sz="2800" dirty="0" smtClean="0"/>
              <a:t>Supplemental assessment</a:t>
            </a:r>
            <a:endParaRPr lang="en-US" sz="28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10</a:t>
            </a:fld>
            <a:endParaRPr lang="en-US" dirty="0"/>
          </a:p>
        </p:txBody>
      </p:sp>
    </p:spTree>
    <p:extLst>
      <p:ext uri="{BB962C8B-B14F-4D97-AF65-F5344CB8AC3E}">
        <p14:creationId xmlns:p14="http://schemas.microsoft.com/office/powerpoint/2010/main" val="187969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29" y="0"/>
            <a:ext cx="9024471" cy="1419412"/>
          </a:xfrm>
        </p:spPr>
        <p:txBody>
          <a:bodyPr/>
          <a:lstStyle/>
          <a:p>
            <a:r>
              <a:rPr lang="en-US" sz="4400" dirty="0"/>
              <a:t>Florida’s Definition of Medical Necessity </a:t>
            </a:r>
          </a:p>
        </p:txBody>
      </p:sp>
      <p:sp>
        <p:nvSpPr>
          <p:cNvPr id="3" name="Content Placeholder 2"/>
          <p:cNvSpPr>
            <a:spLocks noGrp="1"/>
          </p:cNvSpPr>
          <p:nvPr>
            <p:ph idx="1"/>
          </p:nvPr>
        </p:nvSpPr>
        <p:spPr>
          <a:xfrm>
            <a:off x="605416" y="1570318"/>
            <a:ext cx="7914710" cy="5016316"/>
          </a:xfrm>
          <a:ln w="57150" cmpd="sng">
            <a:solidFill>
              <a:srgbClr val="E86B4B"/>
            </a:solidFill>
          </a:ln>
        </p:spPr>
        <p:txBody>
          <a:bodyPr>
            <a:normAutofit fontScale="70000" lnSpcReduction="20000"/>
          </a:bodyPr>
          <a:lstStyle/>
          <a:p>
            <a:pPr lvl="1"/>
            <a:endParaRPr lang="en-US" dirty="0"/>
          </a:p>
          <a:p>
            <a:r>
              <a:rPr lang="en-US" dirty="0">
                <a:solidFill>
                  <a:srgbClr val="FF0000"/>
                </a:solidFill>
              </a:rPr>
              <a:t>1) Be necessary to protect life, to prevent significant illness or significant disability, or to alleviate severe pain;</a:t>
            </a:r>
          </a:p>
          <a:p>
            <a:endParaRPr lang="en-US" dirty="0"/>
          </a:p>
          <a:p>
            <a:r>
              <a:rPr lang="en-US" dirty="0"/>
              <a:t>2) Be individualized, specific, and consistent with symptoms or confirmed diagnosis of the illness or injury under treatment, and not in excess of the patient’s needs;</a:t>
            </a:r>
          </a:p>
          <a:p>
            <a:endParaRPr lang="en-US" dirty="0"/>
          </a:p>
          <a:p>
            <a:r>
              <a:rPr lang="en-US" dirty="0">
                <a:solidFill>
                  <a:srgbClr val="FF0000"/>
                </a:solidFill>
              </a:rPr>
              <a:t>3) Be consistent with generally</a:t>
            </a:r>
            <a:r>
              <a:rPr lang="is-IS" dirty="0">
                <a:solidFill>
                  <a:srgbClr val="FF0000"/>
                </a:solidFill>
              </a:rPr>
              <a:t> </a:t>
            </a:r>
            <a:r>
              <a:rPr lang="en-US" dirty="0">
                <a:solidFill>
                  <a:srgbClr val="FF0000"/>
                </a:solidFill>
              </a:rPr>
              <a:t>accepted professional medical standards as determined by the Medicaid program, and not experimental or investigational;</a:t>
            </a:r>
          </a:p>
          <a:p>
            <a:endParaRPr lang="en-US" dirty="0">
              <a:solidFill>
                <a:srgbClr val="FF0000"/>
              </a:solidFill>
            </a:endParaRPr>
          </a:p>
          <a:p>
            <a:r>
              <a:rPr lang="en-US" dirty="0"/>
              <a:t>4) Be reflective of the level of service that can be safely furnished, and for which no equally effective and more conservative or less costly treatment is available statewide and;</a:t>
            </a:r>
          </a:p>
          <a:p>
            <a:endParaRPr lang="en-US" dirty="0"/>
          </a:p>
          <a:p>
            <a:r>
              <a:rPr lang="en-US" dirty="0"/>
              <a:t>5) Be furnished in a manner not primarily intended for the convenience of the recipient, the recipient’s caretaker, or the provider.</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11</a:t>
            </a:fld>
            <a:endParaRPr lang="en-US" dirty="0"/>
          </a:p>
        </p:txBody>
      </p:sp>
    </p:spTree>
    <p:extLst>
      <p:ext uri="{BB962C8B-B14F-4D97-AF65-F5344CB8AC3E}">
        <p14:creationId xmlns:p14="http://schemas.microsoft.com/office/powerpoint/2010/main" val="308856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Medical Necessity Definition for HCBS</a:t>
            </a:r>
            <a:endParaRPr lang="en-US" sz="4400" dirty="0"/>
          </a:p>
        </p:txBody>
      </p:sp>
      <p:sp>
        <p:nvSpPr>
          <p:cNvPr id="3" name="Content Placeholder 2"/>
          <p:cNvSpPr>
            <a:spLocks noGrp="1"/>
          </p:cNvSpPr>
          <p:nvPr>
            <p:ph idx="1"/>
          </p:nvPr>
        </p:nvSpPr>
        <p:spPr>
          <a:xfrm>
            <a:off x="457200" y="1648178"/>
            <a:ext cx="8404578" cy="4708172"/>
          </a:xfrm>
          <a:ln w="57150" cmpd="sng">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en-US" sz="2200" dirty="0" smtClean="0">
                <a:solidFill>
                  <a:srgbClr val="7F7F7F"/>
                </a:solidFill>
                <a:latin typeface="+mj-lt"/>
              </a:rPr>
              <a:t>Be individualized, specific, and consistent with symptoms or confirmed diagnosis of the illness or injury under treatment, and not in excess of the patient’s needs (#2);</a:t>
            </a:r>
          </a:p>
          <a:p>
            <a:r>
              <a:rPr lang="en-US" sz="2200" dirty="0" smtClean="0">
                <a:solidFill>
                  <a:srgbClr val="7F7F7F"/>
                </a:solidFill>
                <a:latin typeface="+mj-lt"/>
              </a:rPr>
              <a:t>Be reflective of the level of service that can be safely furnished, and for which no equally effective and more conservative or less costly treatment is available statewide (#4) and;</a:t>
            </a:r>
          </a:p>
          <a:p>
            <a:r>
              <a:rPr lang="en-US" sz="2200" dirty="0" smtClean="0">
                <a:solidFill>
                  <a:srgbClr val="7F7F7F"/>
                </a:solidFill>
                <a:latin typeface="+mj-lt"/>
              </a:rPr>
              <a:t>Be furnished in a manner not primarily intended for the convenience of the recipient, the recipient’s caretaker, or the provider (#5</a:t>
            </a:r>
            <a:r>
              <a:rPr lang="en-US" dirty="0" smtClean="0">
                <a:solidFill>
                  <a:srgbClr val="7F7F7F"/>
                </a:solidFill>
                <a:latin typeface="+mj-lt"/>
              </a:rPr>
              <a:t>).</a:t>
            </a:r>
          </a:p>
          <a:p>
            <a:pPr marL="0" indent="0">
              <a:buNone/>
            </a:pPr>
            <a:endParaRPr lang="en-US" dirty="0" smtClean="0">
              <a:solidFill>
                <a:srgbClr val="7F7F7F"/>
              </a:solidFill>
              <a:latin typeface="+mj-lt"/>
            </a:endParaRPr>
          </a:p>
          <a:p>
            <a:r>
              <a:rPr lang="en-US" dirty="0" smtClean="0">
                <a:solidFill>
                  <a:srgbClr val="7F7F7F"/>
                </a:solidFill>
                <a:latin typeface="+mj-lt"/>
              </a:rPr>
              <a:t>And one of the following:</a:t>
            </a:r>
          </a:p>
          <a:p>
            <a:pPr lvl="1"/>
            <a:r>
              <a:rPr lang="en-US" sz="2600" b="1" dirty="0" smtClean="0">
                <a:solidFill>
                  <a:srgbClr val="7F7F7F"/>
                </a:solidFill>
                <a:latin typeface="+mj-lt"/>
              </a:rPr>
              <a:t>Enable the enrollee to maintain or regain functional capacity; or</a:t>
            </a:r>
          </a:p>
          <a:p>
            <a:pPr lvl="1"/>
            <a:r>
              <a:rPr lang="en-US" sz="2600" b="1" dirty="0" smtClean="0">
                <a:solidFill>
                  <a:srgbClr val="7F7F7F"/>
                </a:solidFill>
                <a:latin typeface="+mj-lt"/>
              </a:rPr>
              <a:t>Enable the enrollee to have access to the benefits of the community living, to achieve person-centered goals, and to live and work in the selling of her or her choice</a:t>
            </a:r>
            <a:r>
              <a:rPr lang="en-US" b="1" dirty="0" smtClean="0">
                <a:solidFill>
                  <a:srgbClr val="7F7F7F"/>
                </a:solidFill>
                <a:latin typeface="+mj-lt"/>
              </a:rPr>
              <a:t>. </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310024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08" y="0"/>
            <a:ext cx="8686800" cy="1600200"/>
          </a:xfrm>
        </p:spPr>
        <p:txBody>
          <a:bodyPr/>
          <a:lstStyle/>
          <a:p>
            <a:r>
              <a:rPr lang="en-US" sz="4400" dirty="0" smtClean="0"/>
              <a:t>LTC Network Adequacy</a:t>
            </a:r>
            <a:br>
              <a:rPr lang="en-US" sz="4400" dirty="0" smtClean="0"/>
            </a:br>
            <a:r>
              <a:rPr lang="en-US" sz="4400" dirty="0" smtClean="0"/>
              <a:t>/</a:t>
            </a:r>
            <a:r>
              <a:rPr lang="en-US" sz="4400" dirty="0"/>
              <a:t>Time Standards</a:t>
            </a:r>
          </a:p>
        </p:txBody>
      </p:sp>
      <p:sp>
        <p:nvSpPr>
          <p:cNvPr id="3" name="Content Placeholder 2"/>
          <p:cNvSpPr>
            <a:spLocks noGrp="1"/>
          </p:cNvSpPr>
          <p:nvPr>
            <p:ph idx="1"/>
          </p:nvPr>
        </p:nvSpPr>
        <p:spPr>
          <a:xfrm>
            <a:off x="575884" y="1794435"/>
            <a:ext cx="7944242" cy="4733126"/>
          </a:xfrm>
          <a:ln w="57150" cmpd="sng">
            <a:solidFill>
              <a:srgbClr val="E86B4B"/>
            </a:solidFill>
          </a:ln>
        </p:spPr>
        <p:txBody>
          <a:bodyPr>
            <a:normAutofit/>
          </a:bodyPr>
          <a:lstStyle/>
          <a:p>
            <a:pPr>
              <a:lnSpc>
                <a:spcPct val="150000"/>
              </a:lnSpc>
            </a:pPr>
            <a:r>
              <a:rPr lang="en-US" dirty="0" smtClean="0"/>
              <a:t>Reasonable promptness:  statute/ regs/case law</a:t>
            </a:r>
          </a:p>
          <a:p>
            <a:pPr>
              <a:lnSpc>
                <a:spcPct val="150000"/>
              </a:lnSpc>
            </a:pPr>
            <a:r>
              <a:rPr lang="en-US" dirty="0" smtClean="0"/>
              <a:t>What </a:t>
            </a:r>
            <a:r>
              <a:rPr lang="en-US" dirty="0"/>
              <a:t>are </a:t>
            </a:r>
            <a:r>
              <a:rPr lang="en-US" dirty="0" smtClean="0"/>
              <a:t>network </a:t>
            </a:r>
            <a:r>
              <a:rPr lang="en-US" dirty="0"/>
              <a:t>a</a:t>
            </a:r>
            <a:r>
              <a:rPr lang="en-US" dirty="0" smtClean="0"/>
              <a:t>dequacy </a:t>
            </a:r>
            <a:r>
              <a:rPr lang="en-US" dirty="0"/>
              <a:t>requirements?</a:t>
            </a:r>
          </a:p>
          <a:p>
            <a:pPr lvl="1">
              <a:lnSpc>
                <a:spcPct val="120000"/>
              </a:lnSpc>
            </a:pPr>
            <a:r>
              <a:rPr lang="en-US" sz="1900" dirty="0"/>
              <a:t>Number of providers/Travel time </a:t>
            </a:r>
            <a:endParaRPr lang="en-US" sz="600" dirty="0" smtClean="0"/>
          </a:p>
          <a:p>
            <a:pPr lvl="2">
              <a:lnSpc>
                <a:spcPct val="150000"/>
              </a:lnSpc>
            </a:pPr>
            <a:r>
              <a:rPr lang="en-US" sz="1400" dirty="0" smtClean="0"/>
              <a:t>2 providers for each county</a:t>
            </a:r>
          </a:p>
          <a:p>
            <a:pPr lvl="2">
              <a:lnSpc>
                <a:spcPct val="150000"/>
              </a:lnSpc>
            </a:pPr>
            <a:r>
              <a:rPr lang="en-US" sz="1400" dirty="0" smtClean="0"/>
              <a:t>30 </a:t>
            </a:r>
            <a:r>
              <a:rPr lang="en-US" sz="1400" dirty="0"/>
              <a:t>minutes urban</a:t>
            </a:r>
          </a:p>
          <a:p>
            <a:pPr lvl="2">
              <a:lnSpc>
                <a:spcPct val="150000"/>
              </a:lnSpc>
            </a:pPr>
            <a:r>
              <a:rPr lang="en-US" sz="1400" dirty="0"/>
              <a:t>60 minutes rural</a:t>
            </a:r>
          </a:p>
          <a:p>
            <a:pPr lvl="1">
              <a:lnSpc>
                <a:spcPct val="150000"/>
              </a:lnSpc>
            </a:pPr>
            <a:r>
              <a:rPr lang="en-US" sz="1900" dirty="0" smtClean="0"/>
              <a:t>Time standards</a:t>
            </a:r>
          </a:p>
          <a:p>
            <a:pPr lvl="2">
              <a:lnSpc>
                <a:spcPct val="150000"/>
              </a:lnSpc>
            </a:pPr>
            <a:r>
              <a:rPr lang="en-US" sz="1400" dirty="0" smtClean="0"/>
              <a:t>Initial visit within 5 days of enrollment</a:t>
            </a:r>
          </a:p>
          <a:p>
            <a:pPr lvl="2">
              <a:lnSpc>
                <a:spcPct val="150000"/>
              </a:lnSpc>
            </a:pPr>
            <a:r>
              <a:rPr lang="en-US" sz="1400" dirty="0" smtClean="0"/>
              <a:t>Begin </a:t>
            </a:r>
            <a:r>
              <a:rPr lang="en-US" sz="1400" dirty="0"/>
              <a:t>services within 7</a:t>
            </a:r>
            <a:r>
              <a:rPr lang="en-US" sz="1400" dirty="0" smtClean="0"/>
              <a:t> </a:t>
            </a:r>
            <a:r>
              <a:rPr lang="en-US" sz="1400" dirty="0"/>
              <a:t>days following initial visit</a:t>
            </a:r>
          </a:p>
          <a:p>
            <a:pPr lvl="3">
              <a:lnSpc>
                <a:spcPct val="150000"/>
              </a:lnSpc>
            </a:pPr>
            <a:r>
              <a:rPr lang="en-US" sz="1400" dirty="0" smtClean="0"/>
              <a:t>Current contract No </a:t>
            </a:r>
            <a:r>
              <a:rPr lang="en-US" sz="1400" dirty="0"/>
              <a:t>beginning services time frame</a:t>
            </a:r>
          </a:p>
          <a:p>
            <a:pPr lvl="3">
              <a:lnSpc>
                <a:spcPct val="150000"/>
              </a:lnSpc>
            </a:pPr>
            <a:r>
              <a:rPr lang="en-US" sz="1400" dirty="0"/>
              <a:t>Still in liquidated damages</a:t>
            </a:r>
          </a:p>
          <a:p>
            <a:pPr lvl="2">
              <a:lnSpc>
                <a:spcPct val="150000"/>
              </a:lnSpc>
            </a:pPr>
            <a:endParaRPr lang="en-US" sz="14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13</a:t>
            </a:fld>
            <a:endParaRPr lang="en-US" dirty="0"/>
          </a:p>
        </p:txBody>
      </p:sp>
    </p:spTree>
    <p:extLst>
      <p:ext uri="{BB962C8B-B14F-4D97-AF65-F5344CB8AC3E}">
        <p14:creationId xmlns:p14="http://schemas.microsoft.com/office/powerpoint/2010/main" val="232493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645" y="0"/>
            <a:ext cx="8229600" cy="1030111"/>
          </a:xfrm>
        </p:spPr>
        <p:txBody>
          <a:bodyPr/>
          <a:lstStyle/>
          <a:p>
            <a:r>
              <a:rPr lang="en-US" sz="3200" dirty="0" smtClean="0"/>
              <a:t>MMA Network Adequacy /Time Standards</a:t>
            </a:r>
            <a:endParaRPr lang="en-US" sz="3200" dirty="0"/>
          </a:p>
        </p:txBody>
      </p:sp>
      <p:sp>
        <p:nvSpPr>
          <p:cNvPr id="3" name="Content Placeholder 2"/>
          <p:cNvSpPr>
            <a:spLocks noGrp="1"/>
          </p:cNvSpPr>
          <p:nvPr>
            <p:ph idx="1"/>
          </p:nvPr>
        </p:nvSpPr>
        <p:spPr>
          <a:ln w="57150" cmpd="sng">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a:lstStyle/>
          <a:p>
            <a:r>
              <a:rPr lang="en-US" dirty="0">
                <a:solidFill>
                  <a:srgbClr val="7F7F7F"/>
                </a:solidFill>
                <a:latin typeface="+mj-lt"/>
              </a:rPr>
              <a:t>Network Adequacy</a:t>
            </a:r>
          </a:p>
          <a:p>
            <a:pPr lvl="1"/>
            <a:r>
              <a:rPr lang="en-US" dirty="0">
                <a:solidFill>
                  <a:srgbClr val="7F7F7F"/>
                </a:solidFill>
                <a:latin typeface="+mj-lt"/>
              </a:rPr>
              <a:t>May change under proposed amendments to federal rules</a:t>
            </a:r>
          </a:p>
          <a:p>
            <a:pPr lvl="1"/>
            <a:r>
              <a:rPr lang="en-US" dirty="0">
                <a:solidFill>
                  <a:srgbClr val="7F7F7F"/>
                </a:solidFill>
                <a:latin typeface="+mj-lt"/>
              </a:rPr>
              <a:t>Essential Providers</a:t>
            </a:r>
          </a:p>
          <a:p>
            <a:pPr lvl="1"/>
            <a:r>
              <a:rPr lang="en-US" dirty="0">
                <a:solidFill>
                  <a:srgbClr val="7F7F7F"/>
                </a:solidFill>
                <a:latin typeface="+mj-lt"/>
              </a:rPr>
              <a:t>Time</a:t>
            </a:r>
          </a:p>
          <a:p>
            <a:pPr lvl="2"/>
            <a:r>
              <a:rPr lang="en-US" dirty="0">
                <a:solidFill>
                  <a:srgbClr val="7F7F7F"/>
                </a:solidFill>
                <a:latin typeface="+mj-lt"/>
              </a:rPr>
              <a:t>Urgent Care: within 1 day </a:t>
            </a:r>
          </a:p>
          <a:p>
            <a:pPr lvl="2"/>
            <a:r>
              <a:rPr lang="en-US" dirty="0">
                <a:solidFill>
                  <a:srgbClr val="7F7F7F"/>
                </a:solidFill>
                <a:latin typeface="+mj-lt"/>
              </a:rPr>
              <a:t>Sick Care: within 1 week</a:t>
            </a:r>
          </a:p>
          <a:p>
            <a:pPr lvl="2"/>
            <a:r>
              <a:rPr lang="en-US" dirty="0">
                <a:solidFill>
                  <a:srgbClr val="7F7F7F"/>
                </a:solidFill>
                <a:latin typeface="+mj-lt"/>
              </a:rPr>
              <a:t>Well Care: within 1 month</a:t>
            </a:r>
          </a:p>
          <a:p>
            <a:pPr lvl="1"/>
            <a:r>
              <a:rPr lang="en-US" dirty="0">
                <a:solidFill>
                  <a:srgbClr val="7F7F7F"/>
                </a:solidFill>
                <a:latin typeface="+mj-lt"/>
              </a:rPr>
              <a:t>Distance (extensive list in Model Contract)</a:t>
            </a:r>
          </a:p>
          <a:p>
            <a:pPr lvl="2"/>
            <a:r>
              <a:rPr lang="en-US" dirty="0">
                <a:solidFill>
                  <a:srgbClr val="7F7F7F"/>
                </a:solidFill>
                <a:latin typeface="+mj-lt"/>
              </a:rPr>
              <a:t>Primary Care: within 20 miles</a:t>
            </a:r>
          </a:p>
          <a:p>
            <a:pPr lvl="2"/>
            <a:r>
              <a:rPr lang="en-US" dirty="0">
                <a:solidFill>
                  <a:srgbClr val="7F7F7F"/>
                </a:solidFill>
                <a:latin typeface="+mj-lt"/>
              </a:rPr>
              <a:t>Specialists:  75 miles (urban)/90 miles (rural)</a:t>
            </a:r>
          </a:p>
          <a:p>
            <a:pPr lvl="2"/>
            <a:r>
              <a:rPr lang="en-US" dirty="0">
                <a:solidFill>
                  <a:srgbClr val="7F7F7F"/>
                </a:solidFill>
                <a:latin typeface="+mj-lt"/>
              </a:rPr>
              <a:t>Facilities/Hospitals: within 20 miles</a:t>
            </a:r>
          </a:p>
          <a:p>
            <a:pPr lvl="2"/>
            <a:r>
              <a:rPr lang="en-US" dirty="0">
                <a:solidFill>
                  <a:srgbClr val="7F7F7F"/>
                </a:solidFill>
                <a:latin typeface="+mj-lt"/>
              </a:rPr>
              <a:t>Behavioral Health:  within 20 miles (urban) or 45 miles (rural)</a:t>
            </a:r>
          </a:p>
          <a:p>
            <a:endParaRPr lang="en-US" dirty="0">
              <a:solidFill>
                <a:srgbClr val="7F7F7F"/>
              </a:solidFill>
              <a:latin typeface="+mj-lt"/>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4057438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2A882E-6ABE-4648-886A-D8E33B8A23D8}"/>
              </a:ext>
            </a:extLst>
          </p:cNvPr>
          <p:cNvSpPr>
            <a:spLocks noGrp="1"/>
          </p:cNvSpPr>
          <p:nvPr>
            <p:ph type="title"/>
          </p:nvPr>
        </p:nvSpPr>
        <p:spPr/>
        <p:txBody>
          <a:bodyPr/>
          <a:lstStyle/>
          <a:p>
            <a:r>
              <a:rPr lang="en-US" dirty="0"/>
              <a:t>Good Cause for Disenrollment</a:t>
            </a:r>
          </a:p>
        </p:txBody>
      </p:sp>
      <p:sp>
        <p:nvSpPr>
          <p:cNvPr id="3" name="Content Placeholder 2">
            <a:extLst>
              <a:ext uri="{FF2B5EF4-FFF2-40B4-BE49-F238E27FC236}">
                <a16:creationId xmlns="" xmlns:a16="http://schemas.microsoft.com/office/drawing/2014/main" id="{A03D044D-BB81-4791-A3A0-52E6438D9E82}"/>
              </a:ext>
            </a:extLst>
          </p:cNvPr>
          <p:cNvSpPr>
            <a:spLocks noGrp="1"/>
          </p:cNvSpPr>
          <p:nvPr>
            <p:ph idx="1"/>
          </p:nvPr>
        </p:nvSpPr>
        <p:spPr>
          <a:ln w="57150" cmpd="sng">
            <a:solidFill>
              <a:srgbClr val="E46C0A"/>
            </a:solidFill>
          </a:ln>
        </p:spPr>
        <p:txBody>
          <a:bodyPr/>
          <a:lstStyle/>
          <a:p>
            <a:r>
              <a:rPr lang="en-US" dirty="0" smtClean="0"/>
              <a:t>Upon </a:t>
            </a:r>
            <a:r>
              <a:rPr lang="en-US" dirty="0"/>
              <a:t>initial enrollment, “mandatory managed care” beneficiaries have up to 120 days to change plans. </a:t>
            </a:r>
            <a:endParaRPr lang="en-US" dirty="0" smtClean="0"/>
          </a:p>
          <a:p>
            <a:pPr marL="0" indent="0">
              <a:buNone/>
            </a:pPr>
            <a:endParaRPr lang="en-US" dirty="0"/>
          </a:p>
          <a:p>
            <a:r>
              <a:rPr lang="en-US" dirty="0"/>
              <a:t>After that, they are locked into their plans for 12 months, unless they can show “good cause” for changing plans</a:t>
            </a:r>
            <a:r>
              <a:rPr lang="en-US" dirty="0" smtClean="0"/>
              <a:t>.</a:t>
            </a:r>
          </a:p>
          <a:p>
            <a:pPr marL="0" indent="0">
              <a:buNone/>
            </a:pPr>
            <a:endParaRPr lang="en-US" dirty="0"/>
          </a:p>
          <a:p>
            <a:r>
              <a:rPr lang="en-US" dirty="0"/>
              <a:t>Good cause requests can be by phone or in writing to AHCA or the enrollment broker</a:t>
            </a:r>
          </a:p>
          <a:p>
            <a:endParaRPr lang="en-US" dirty="0"/>
          </a:p>
          <a:p>
            <a:pPr lvl="1"/>
            <a:endParaRPr lang="en-US" dirty="0"/>
          </a:p>
        </p:txBody>
      </p:sp>
    </p:spTree>
    <p:extLst>
      <p:ext uri="{BB962C8B-B14F-4D97-AF65-F5344CB8AC3E}">
        <p14:creationId xmlns:p14="http://schemas.microsoft.com/office/powerpoint/2010/main" val="2027117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3697"/>
            <a:ext cx="7886700" cy="759732"/>
          </a:xfrm>
        </p:spPr>
        <p:txBody>
          <a:bodyPr/>
          <a:lstStyle/>
          <a:p>
            <a:pPr algn="ctr"/>
            <a:r>
              <a:rPr lang="en-US" sz="3200" i="1" dirty="0"/>
              <a:t>Good Cause </a:t>
            </a:r>
            <a:r>
              <a:rPr lang="en-US" sz="3200" dirty="0"/>
              <a:t>for Disenrollment</a:t>
            </a:r>
          </a:p>
        </p:txBody>
      </p:sp>
      <p:sp>
        <p:nvSpPr>
          <p:cNvPr id="3" name="Content Placeholder 2"/>
          <p:cNvSpPr>
            <a:spLocks noGrp="1"/>
          </p:cNvSpPr>
          <p:nvPr>
            <p:ph idx="1"/>
          </p:nvPr>
        </p:nvSpPr>
        <p:spPr>
          <a:xfrm>
            <a:off x="809171" y="1215573"/>
            <a:ext cx="7844972" cy="5246914"/>
          </a:xfrm>
          <a:ln w="57150" cmpd="sng">
            <a:solidFill>
              <a:srgbClr val="FD8160"/>
            </a:solidFill>
          </a:ln>
        </p:spPr>
        <p:txBody>
          <a:bodyPr>
            <a:normAutofit fontScale="62500" lnSpcReduction="20000"/>
          </a:bodyPr>
          <a:lstStyle/>
          <a:p>
            <a:pPr marL="114300" indent="0">
              <a:lnSpc>
                <a:spcPct val="120000"/>
              </a:lnSpc>
              <a:buNone/>
            </a:pPr>
            <a:r>
              <a:rPr lang="en-US" sz="2400" u="sng" dirty="0"/>
              <a:t>No Grievance Exhaustion Required – do not have to first seek resolution through the plan- 59G-8.600(3) (a) </a:t>
            </a:r>
          </a:p>
          <a:p>
            <a:pPr marL="114300" indent="0">
              <a:lnSpc>
                <a:spcPct val="120000"/>
              </a:lnSpc>
              <a:buNone/>
            </a:pPr>
            <a:endParaRPr lang="en-US" sz="2400" dirty="0"/>
          </a:p>
          <a:p>
            <a:pPr indent="-337820">
              <a:lnSpc>
                <a:spcPct val="120000"/>
              </a:lnSpc>
              <a:spcBef>
                <a:spcPts val="256"/>
              </a:spcBef>
              <a:buClr>
                <a:schemeClr val="dk1"/>
              </a:buClr>
              <a:buSzPts val="1200"/>
            </a:pPr>
            <a:r>
              <a:rPr lang="en-US" sz="2400" dirty="0"/>
              <a:t>Enrollee is receiving a medically necessary, active and continuing course of treatment from a provider that is not in the managed care plan’s network, but is in the network of the managed care plan requested by the enrollee.</a:t>
            </a:r>
          </a:p>
          <a:p>
            <a:pPr indent="-261620">
              <a:lnSpc>
                <a:spcPct val="120000"/>
              </a:lnSpc>
              <a:spcBef>
                <a:spcPts val="256"/>
              </a:spcBef>
              <a:buClr>
                <a:schemeClr val="dk1"/>
              </a:buClr>
              <a:buSzPts val="1280"/>
              <a:buNone/>
            </a:pPr>
            <a:endParaRPr lang="en-US" sz="2400" dirty="0"/>
          </a:p>
          <a:p>
            <a:pPr indent="-337820">
              <a:lnSpc>
                <a:spcPct val="120000"/>
              </a:lnSpc>
              <a:spcBef>
                <a:spcPts val="256"/>
              </a:spcBef>
              <a:buClr>
                <a:schemeClr val="dk1"/>
              </a:buClr>
              <a:buSzPts val="1200"/>
            </a:pPr>
            <a:r>
              <a:rPr lang="en-US" sz="2400" dirty="0"/>
              <a:t>Managed care plan does not cover the service the enrollee seeks because of moral or religious objections.</a:t>
            </a:r>
          </a:p>
          <a:p>
            <a:pPr indent="-261620">
              <a:lnSpc>
                <a:spcPct val="120000"/>
              </a:lnSpc>
              <a:spcBef>
                <a:spcPts val="256"/>
              </a:spcBef>
              <a:buClr>
                <a:schemeClr val="dk1"/>
              </a:buClr>
              <a:buSzPts val="1280"/>
              <a:buNone/>
            </a:pPr>
            <a:endParaRPr lang="en-US" sz="2400" dirty="0"/>
          </a:p>
          <a:p>
            <a:pPr indent="-337820">
              <a:lnSpc>
                <a:spcPct val="120000"/>
              </a:lnSpc>
              <a:spcBef>
                <a:spcPts val="256"/>
              </a:spcBef>
              <a:buClr>
                <a:schemeClr val="dk1"/>
              </a:buClr>
              <a:buSzPts val="1200"/>
            </a:pPr>
            <a:r>
              <a:rPr lang="en-US" sz="2400" dirty="0"/>
              <a:t>The resident would have to change his or her residential institutional provider based on the provider’s change in status from an in-network to an out-of network provider with the managed care plan.</a:t>
            </a:r>
          </a:p>
          <a:p>
            <a:pPr indent="-337820">
              <a:lnSpc>
                <a:spcPct val="120000"/>
              </a:lnSpc>
              <a:spcBef>
                <a:spcPts val="256"/>
              </a:spcBef>
              <a:buClr>
                <a:schemeClr val="dk1"/>
              </a:buClr>
              <a:buSzPts val="1200"/>
            </a:pPr>
            <a:endParaRPr lang="en-US" sz="2400" dirty="0"/>
          </a:p>
          <a:p>
            <a:pPr indent="-337820">
              <a:lnSpc>
                <a:spcPct val="120000"/>
              </a:lnSpc>
              <a:spcBef>
                <a:spcPts val="256"/>
              </a:spcBef>
              <a:buClr>
                <a:schemeClr val="dk1"/>
              </a:buClr>
              <a:buSzPts val="1200"/>
            </a:pPr>
            <a:r>
              <a:rPr lang="en-US" sz="2400" dirty="0"/>
              <a:t>Fraudulent enrollment</a:t>
            </a:r>
          </a:p>
          <a:p>
            <a:pPr indent="-337820">
              <a:lnSpc>
                <a:spcPct val="120000"/>
              </a:lnSpc>
              <a:spcBef>
                <a:spcPts val="256"/>
              </a:spcBef>
              <a:buClr>
                <a:schemeClr val="dk1"/>
              </a:buClr>
              <a:buSzPts val="1200"/>
            </a:pPr>
            <a:endParaRPr lang="en-US" sz="2400" dirty="0"/>
          </a:p>
          <a:p>
            <a:pPr indent="-337820">
              <a:lnSpc>
                <a:spcPct val="120000"/>
              </a:lnSpc>
              <a:spcBef>
                <a:spcPts val="256"/>
              </a:spcBef>
              <a:buClr>
                <a:schemeClr val="dk1"/>
              </a:buClr>
              <a:buSzPts val="1200"/>
            </a:pPr>
            <a:r>
              <a:rPr lang="en-US" sz="2400" dirty="0"/>
              <a:t>The enrollee is an American Indian or Alaskan Native as defined in 42 CFR 438.14(a).  (In AHCA’s core contract)</a:t>
            </a:r>
            <a:endParaRPr lang="en-US" sz="2000" dirty="0"/>
          </a:p>
          <a:p>
            <a:pPr indent="-337820">
              <a:lnSpc>
                <a:spcPct val="80000"/>
              </a:lnSpc>
              <a:spcBef>
                <a:spcPts val="256"/>
              </a:spcBef>
              <a:buClr>
                <a:schemeClr val="dk1"/>
              </a:buClr>
              <a:buSzPts val="1200"/>
            </a:pPr>
            <a:endParaRPr lang="en-US" sz="2400" dirty="0"/>
          </a:p>
          <a:p>
            <a:pPr indent="-337820">
              <a:lnSpc>
                <a:spcPct val="80000"/>
              </a:lnSpc>
              <a:spcBef>
                <a:spcPts val="256"/>
              </a:spcBef>
              <a:buClr>
                <a:schemeClr val="dk1"/>
              </a:buClr>
              <a:buSzPts val="1200"/>
            </a:pPr>
            <a:endParaRPr lang="en-US" sz="2400" dirty="0"/>
          </a:p>
          <a:p>
            <a:pPr indent="-337820">
              <a:lnSpc>
                <a:spcPct val="80000"/>
              </a:lnSpc>
              <a:spcBef>
                <a:spcPts val="256"/>
              </a:spcBef>
              <a:buClr>
                <a:schemeClr val="dk1"/>
              </a:buClr>
              <a:buSzPts val="1200"/>
            </a:pPr>
            <a:endParaRPr lang="en-US" sz="2400" dirty="0"/>
          </a:p>
          <a:p>
            <a:pPr indent="-337820">
              <a:lnSpc>
                <a:spcPct val="80000"/>
              </a:lnSpc>
              <a:spcBef>
                <a:spcPts val="256"/>
              </a:spcBef>
              <a:buClr>
                <a:schemeClr val="dk1"/>
              </a:buClr>
              <a:buSzPts val="1200"/>
            </a:pPr>
            <a:endParaRPr lang="en-US" sz="2400" dirty="0"/>
          </a:p>
          <a:p>
            <a:pPr indent="-337820">
              <a:lnSpc>
                <a:spcPct val="80000"/>
              </a:lnSpc>
              <a:spcBef>
                <a:spcPts val="256"/>
              </a:spcBef>
              <a:buClr>
                <a:schemeClr val="dk1"/>
              </a:buClr>
              <a:buSzPts val="1200"/>
            </a:pPr>
            <a:endParaRPr lang="en-US" sz="2400" dirty="0"/>
          </a:p>
          <a:p>
            <a:pPr indent="-337820">
              <a:lnSpc>
                <a:spcPct val="80000"/>
              </a:lnSpc>
              <a:spcBef>
                <a:spcPts val="256"/>
              </a:spcBef>
              <a:buClr>
                <a:schemeClr val="dk1"/>
              </a:buClr>
              <a:buSzPts val="1200"/>
            </a:pPr>
            <a:endParaRPr lang="en-US" sz="2400" dirty="0"/>
          </a:p>
          <a:p>
            <a:pPr marL="0" indent="0">
              <a:lnSpc>
                <a:spcPct val="80000"/>
              </a:lnSpc>
              <a:spcBef>
                <a:spcPts val="256"/>
              </a:spcBef>
              <a:buClr>
                <a:schemeClr val="dk1"/>
              </a:buClr>
              <a:buSzPts val="1280"/>
              <a:buNone/>
            </a:pPr>
            <a:endParaRPr lang="en-US" sz="2400" dirty="0"/>
          </a:p>
          <a:p>
            <a:pPr marL="0" indent="0">
              <a:lnSpc>
                <a:spcPct val="80000"/>
              </a:lnSpc>
              <a:spcBef>
                <a:spcPts val="256"/>
              </a:spcBef>
              <a:buClr>
                <a:schemeClr val="dk1"/>
              </a:buClr>
              <a:buSzPts val="1280"/>
              <a:buNone/>
            </a:pPr>
            <a:endParaRPr lang="en-US" dirty="0"/>
          </a:p>
        </p:txBody>
      </p:sp>
    </p:spTree>
    <p:extLst>
      <p:ext uri="{BB962C8B-B14F-4D97-AF65-F5344CB8AC3E}">
        <p14:creationId xmlns:p14="http://schemas.microsoft.com/office/powerpoint/2010/main" val="2575873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0429"/>
          </a:xfrm>
        </p:spPr>
        <p:txBody>
          <a:bodyPr/>
          <a:lstStyle/>
          <a:p>
            <a:pPr algn="ctr"/>
            <a:r>
              <a:rPr lang="en-US" sz="4400" dirty="0"/>
              <a:t>Good Cause for Disenrollment</a:t>
            </a:r>
          </a:p>
        </p:txBody>
      </p:sp>
      <p:sp>
        <p:nvSpPr>
          <p:cNvPr id="3" name="Content Placeholder 2"/>
          <p:cNvSpPr>
            <a:spLocks noGrp="1"/>
          </p:cNvSpPr>
          <p:nvPr>
            <p:ph idx="1"/>
          </p:nvPr>
        </p:nvSpPr>
        <p:spPr>
          <a:xfrm>
            <a:off x="780143" y="1204686"/>
            <a:ext cx="7765142" cy="5486400"/>
          </a:xfrm>
          <a:ln w="57150" cmpd="sng">
            <a:solidFill>
              <a:srgbClr val="E46C0A"/>
            </a:solidFill>
          </a:ln>
        </p:spPr>
        <p:txBody>
          <a:bodyPr>
            <a:normAutofit fontScale="85000" lnSpcReduction="20000"/>
          </a:bodyPr>
          <a:lstStyle/>
          <a:p>
            <a:pPr marL="0" indent="0">
              <a:lnSpc>
                <a:spcPct val="120000"/>
              </a:lnSpc>
              <a:spcBef>
                <a:spcPts val="256"/>
              </a:spcBef>
              <a:buClr>
                <a:schemeClr val="dk1"/>
              </a:buClr>
              <a:buSzPts val="1280"/>
              <a:buNone/>
            </a:pPr>
            <a:r>
              <a:rPr lang="en-US" sz="2000" u="sng" dirty="0"/>
              <a:t>Must First Seek Exhaustion Under Grievance Policy  -59G-8.600(3)(b)</a:t>
            </a:r>
          </a:p>
          <a:p>
            <a:pPr indent="-261620">
              <a:lnSpc>
                <a:spcPct val="120000"/>
              </a:lnSpc>
              <a:spcBef>
                <a:spcPts val="256"/>
              </a:spcBef>
              <a:buClr>
                <a:schemeClr val="dk1"/>
              </a:buClr>
              <a:buSzPts val="1280"/>
              <a:buNone/>
            </a:pPr>
            <a:endParaRPr lang="en-US" sz="2000" dirty="0"/>
          </a:p>
          <a:p>
            <a:pPr indent="-337820">
              <a:lnSpc>
                <a:spcPct val="120000"/>
              </a:lnSpc>
              <a:spcBef>
                <a:spcPts val="256"/>
              </a:spcBef>
              <a:buClr>
                <a:schemeClr val="dk1"/>
              </a:buClr>
              <a:buSzPts val="1200"/>
            </a:pPr>
            <a:r>
              <a:rPr lang="en-US" sz="2000" dirty="0"/>
              <a:t>Enrollee needs related services to be performed concurrently, but not all related services are available within the managed care plan’s network, and the enrollee’s primary care provider (PCP) has determined that receiving the services separately would subject the enrollee to unnecessary risk</a:t>
            </a:r>
            <a:r>
              <a:rPr lang="en-US" sz="2000" dirty="0" smtClean="0"/>
              <a:t>.</a:t>
            </a:r>
          </a:p>
          <a:p>
            <a:pPr marL="5080" indent="0">
              <a:lnSpc>
                <a:spcPct val="120000"/>
              </a:lnSpc>
              <a:spcBef>
                <a:spcPts val="256"/>
              </a:spcBef>
              <a:buClr>
                <a:schemeClr val="dk1"/>
              </a:buClr>
              <a:buSzPts val="1200"/>
              <a:buNone/>
            </a:pPr>
            <a:endParaRPr lang="en-US" sz="2000" dirty="0"/>
          </a:p>
          <a:p>
            <a:pPr indent="-337820">
              <a:lnSpc>
                <a:spcPct val="120000"/>
              </a:lnSpc>
              <a:spcBef>
                <a:spcPts val="256"/>
              </a:spcBef>
              <a:buClr>
                <a:schemeClr val="dk1"/>
              </a:buClr>
              <a:buSzPts val="1200"/>
            </a:pPr>
            <a:r>
              <a:rPr lang="en-US" sz="2000" dirty="0"/>
              <a:t>Poor quality of care.</a:t>
            </a:r>
          </a:p>
          <a:p>
            <a:pPr indent="-261620">
              <a:lnSpc>
                <a:spcPct val="120000"/>
              </a:lnSpc>
              <a:spcBef>
                <a:spcPts val="256"/>
              </a:spcBef>
              <a:buClr>
                <a:schemeClr val="dk1"/>
              </a:buClr>
              <a:buSzPts val="1280"/>
              <a:buNone/>
            </a:pPr>
            <a:endParaRPr lang="en-US" sz="2000" dirty="0"/>
          </a:p>
          <a:p>
            <a:pPr indent="-337820">
              <a:lnSpc>
                <a:spcPct val="120000"/>
              </a:lnSpc>
              <a:spcBef>
                <a:spcPts val="256"/>
              </a:spcBef>
              <a:buClr>
                <a:schemeClr val="dk1"/>
              </a:buClr>
              <a:buSzPts val="1200"/>
            </a:pPr>
            <a:r>
              <a:rPr lang="en-US" sz="2000" dirty="0"/>
              <a:t>Lack of access to services covered under the managed care plan’s contract with AHCA, including lack of access to medically-necessary specialty services.</a:t>
            </a:r>
          </a:p>
          <a:p>
            <a:pPr indent="-261620">
              <a:lnSpc>
                <a:spcPct val="120000"/>
              </a:lnSpc>
              <a:spcBef>
                <a:spcPts val="256"/>
              </a:spcBef>
              <a:buClr>
                <a:schemeClr val="dk1"/>
              </a:buClr>
              <a:buSzPts val="1280"/>
              <a:buNone/>
            </a:pPr>
            <a:endParaRPr lang="en-US" sz="2000" dirty="0"/>
          </a:p>
          <a:p>
            <a:pPr indent="-337820">
              <a:lnSpc>
                <a:spcPct val="120000"/>
              </a:lnSpc>
              <a:spcBef>
                <a:spcPts val="256"/>
              </a:spcBef>
              <a:buClr>
                <a:schemeClr val="dk1"/>
              </a:buClr>
              <a:buSzPts val="1200"/>
            </a:pPr>
            <a:r>
              <a:rPr lang="en-US" sz="2000" dirty="0"/>
              <a:t>Lack of access to managed care plan providers experienced in dealing with the enrollee’s health care needs.</a:t>
            </a:r>
          </a:p>
          <a:p>
            <a:pPr indent="-261620">
              <a:lnSpc>
                <a:spcPct val="120000"/>
              </a:lnSpc>
              <a:spcBef>
                <a:spcPts val="256"/>
              </a:spcBef>
              <a:buClr>
                <a:schemeClr val="dk1"/>
              </a:buClr>
              <a:buSzPts val="1280"/>
              <a:buNone/>
            </a:pPr>
            <a:endParaRPr lang="en-US" sz="2000" dirty="0"/>
          </a:p>
          <a:p>
            <a:pPr indent="-337820">
              <a:lnSpc>
                <a:spcPct val="120000"/>
              </a:lnSpc>
              <a:spcBef>
                <a:spcPts val="256"/>
              </a:spcBef>
              <a:buClr>
                <a:schemeClr val="dk1"/>
              </a:buClr>
              <a:buSzPts val="1200"/>
            </a:pPr>
            <a:r>
              <a:rPr lang="en-US" sz="2000" dirty="0"/>
              <a:t>Enrollee experienced an unreasonable delay or denial of service pursuant to Section 409.969(2), F.S. </a:t>
            </a:r>
          </a:p>
          <a:p>
            <a:pPr indent="-337820">
              <a:lnSpc>
                <a:spcPct val="120000"/>
              </a:lnSpc>
              <a:spcBef>
                <a:spcPts val="256"/>
              </a:spcBef>
              <a:buClr>
                <a:schemeClr val="dk1"/>
              </a:buClr>
              <a:buSzPts val="1200"/>
            </a:pPr>
            <a:endParaRPr lang="en-US" sz="2000" dirty="0"/>
          </a:p>
        </p:txBody>
      </p:sp>
    </p:spTree>
    <p:extLst>
      <p:ext uri="{BB962C8B-B14F-4D97-AF65-F5344CB8AC3E}">
        <p14:creationId xmlns:p14="http://schemas.microsoft.com/office/powerpoint/2010/main" val="791662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9DFB54-704E-4138-901B-FD09B75F0CEE}"/>
              </a:ext>
            </a:extLst>
          </p:cNvPr>
          <p:cNvSpPr>
            <a:spLocks noGrp="1"/>
          </p:cNvSpPr>
          <p:nvPr>
            <p:ph type="title"/>
          </p:nvPr>
        </p:nvSpPr>
        <p:spPr/>
        <p:txBody>
          <a:bodyPr/>
          <a:lstStyle/>
          <a:p>
            <a:r>
              <a:rPr lang="en-US" sz="4400" i="1" dirty="0"/>
              <a:t>Good Cause </a:t>
            </a:r>
            <a:r>
              <a:rPr lang="en-US" sz="4400" dirty="0"/>
              <a:t>for Disenrollment- no exhaustion required</a:t>
            </a:r>
          </a:p>
        </p:txBody>
      </p:sp>
      <p:sp>
        <p:nvSpPr>
          <p:cNvPr id="3" name="Content Placeholder 2">
            <a:extLst>
              <a:ext uri="{FF2B5EF4-FFF2-40B4-BE49-F238E27FC236}">
                <a16:creationId xmlns="" xmlns:a16="http://schemas.microsoft.com/office/drawing/2014/main" id="{EB2244B8-CFE9-4208-8857-E49EC59F0D0E}"/>
              </a:ext>
            </a:extLst>
          </p:cNvPr>
          <p:cNvSpPr>
            <a:spLocks noGrp="1"/>
          </p:cNvSpPr>
          <p:nvPr>
            <p:ph idx="1"/>
          </p:nvPr>
        </p:nvSpPr>
        <p:spPr>
          <a:xfrm>
            <a:off x="584200" y="1872343"/>
            <a:ext cx="8229600" cy="4525963"/>
          </a:xfrm>
          <a:ln w="57150" cmpd="sng">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a:normAutofit/>
          </a:bodyPr>
          <a:lstStyle/>
          <a:p>
            <a:endParaRPr lang="en-US" sz="3600" dirty="0" smtClean="0">
              <a:solidFill>
                <a:srgbClr val="7F7F7F"/>
              </a:solidFill>
              <a:latin typeface="+mj-lt"/>
            </a:endParaRPr>
          </a:p>
          <a:p>
            <a:r>
              <a:rPr lang="en-US" sz="3600" dirty="0" smtClean="0">
                <a:solidFill>
                  <a:srgbClr val="7F7F7F"/>
                </a:solidFill>
                <a:latin typeface="+mj-lt"/>
              </a:rPr>
              <a:t>If </a:t>
            </a:r>
            <a:r>
              <a:rPr lang="en-US" sz="3600" dirty="0">
                <a:solidFill>
                  <a:srgbClr val="7F7F7F"/>
                </a:solidFill>
                <a:latin typeface="+mj-lt"/>
              </a:rPr>
              <a:t>beneficiary asserts any of the above grounds, specified in 59G-8.600(b), and: “immediate risk of permanent damage to the enrollee’s health is alleged.”   </a:t>
            </a:r>
          </a:p>
        </p:txBody>
      </p:sp>
    </p:spTree>
    <p:extLst>
      <p:ext uri="{BB962C8B-B14F-4D97-AF65-F5344CB8AC3E}">
        <p14:creationId xmlns:p14="http://schemas.microsoft.com/office/powerpoint/2010/main" val="1897160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B4D736-962B-4ECB-B316-BE737E6225BD}"/>
              </a:ext>
            </a:extLst>
          </p:cNvPr>
          <p:cNvSpPr>
            <a:spLocks noGrp="1"/>
          </p:cNvSpPr>
          <p:nvPr>
            <p:ph type="title"/>
          </p:nvPr>
        </p:nvSpPr>
        <p:spPr/>
        <p:txBody>
          <a:bodyPr/>
          <a:lstStyle/>
          <a:p>
            <a:r>
              <a:rPr lang="en-US" sz="4400" dirty="0"/>
              <a:t>Timeframe for Disenrollment determinations</a:t>
            </a:r>
          </a:p>
        </p:txBody>
      </p:sp>
      <p:sp>
        <p:nvSpPr>
          <p:cNvPr id="3" name="Content Placeholder 2">
            <a:extLst>
              <a:ext uri="{FF2B5EF4-FFF2-40B4-BE49-F238E27FC236}">
                <a16:creationId xmlns="" xmlns:a16="http://schemas.microsoft.com/office/drawing/2014/main" id="{5EAC1DED-577C-4629-A547-7B9F40D4160F}"/>
              </a:ext>
            </a:extLst>
          </p:cNvPr>
          <p:cNvSpPr>
            <a:spLocks noGrp="1"/>
          </p:cNvSpPr>
          <p:nvPr>
            <p:ph idx="1"/>
          </p:nvPr>
        </p:nvSpPr>
        <p:spPr>
          <a:xfrm>
            <a:off x="457200" y="1745343"/>
            <a:ext cx="8229600" cy="4525963"/>
          </a:xfrm>
          <a:ln w="57150" cmpd="sng">
            <a:solidFill>
              <a:srgbClr val="E46C0A"/>
            </a:solidFill>
          </a:ln>
        </p:spPr>
        <p:txBody>
          <a:bodyPr/>
          <a:lstStyle/>
          <a:p>
            <a:endParaRPr lang="en-US" dirty="0" smtClean="0"/>
          </a:p>
          <a:p>
            <a:r>
              <a:rPr lang="en-US" dirty="0" smtClean="0"/>
              <a:t>With </a:t>
            </a:r>
            <a:r>
              <a:rPr lang="en-US" dirty="0"/>
              <a:t>or without exhaustion, the effective date of an approved disenrollment must be no later than the first day of the second month following the month in which the enrollee requests disenrollment</a:t>
            </a:r>
          </a:p>
          <a:p>
            <a:endParaRPr lang="en-US" dirty="0"/>
          </a:p>
          <a:p>
            <a:r>
              <a:rPr lang="en-US" dirty="0"/>
              <a:t>If a determination is not made within that timeframe the disenrollment is considered effective per the above timeframe.  </a:t>
            </a:r>
          </a:p>
        </p:txBody>
      </p:sp>
    </p:spTree>
    <p:extLst>
      <p:ext uri="{BB962C8B-B14F-4D97-AF65-F5344CB8AC3E}">
        <p14:creationId xmlns:p14="http://schemas.microsoft.com/office/powerpoint/2010/main" val="401647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1857"/>
          </a:xfrm>
        </p:spPr>
        <p:txBody>
          <a:bodyPr/>
          <a:lstStyle/>
          <a:p>
            <a:r>
              <a:rPr lang="en-US" dirty="0" smtClean="0"/>
              <a:t>Overview of Session</a:t>
            </a:r>
            <a:endParaRPr lang="en-US" dirty="0"/>
          </a:p>
        </p:txBody>
      </p:sp>
      <p:sp>
        <p:nvSpPr>
          <p:cNvPr id="3" name="Content Placeholder 2"/>
          <p:cNvSpPr>
            <a:spLocks noGrp="1"/>
          </p:cNvSpPr>
          <p:nvPr>
            <p:ph idx="1"/>
          </p:nvPr>
        </p:nvSpPr>
        <p:spPr>
          <a:ln w="57150" cmpd="sng">
            <a:solidFill>
              <a:srgbClr val="E46C0A"/>
            </a:solidFill>
          </a:ln>
        </p:spPr>
        <p:txBody>
          <a:bodyPr>
            <a:normAutofit fontScale="92500" lnSpcReduction="20000"/>
          </a:bodyPr>
          <a:lstStyle/>
          <a:p>
            <a:pPr marL="0" indent="0">
              <a:buNone/>
            </a:pPr>
            <a:r>
              <a:rPr lang="en-US" dirty="0" smtClean="0"/>
              <a:t>Governing Authority</a:t>
            </a:r>
          </a:p>
          <a:p>
            <a:pPr marL="0" indent="0">
              <a:buNone/>
            </a:pPr>
            <a:endParaRPr lang="en-US" dirty="0"/>
          </a:p>
          <a:p>
            <a:pPr marL="0" indent="0">
              <a:buNone/>
            </a:pPr>
            <a:r>
              <a:rPr lang="en-US" dirty="0" smtClean="0"/>
              <a:t>Coverage standards</a:t>
            </a:r>
          </a:p>
          <a:p>
            <a:pPr marL="0" indent="0">
              <a:buNone/>
            </a:pPr>
            <a:endParaRPr lang="en-US" dirty="0"/>
          </a:p>
          <a:p>
            <a:pPr marL="0" indent="0">
              <a:buNone/>
            </a:pPr>
            <a:r>
              <a:rPr lang="en-US" dirty="0" smtClean="0"/>
              <a:t>Advocate tips and tools</a:t>
            </a:r>
          </a:p>
          <a:p>
            <a:pPr marL="0" indent="0">
              <a:buNone/>
            </a:pPr>
            <a:endParaRPr lang="en-US" dirty="0" smtClean="0"/>
          </a:p>
          <a:p>
            <a:pPr marL="0" indent="0">
              <a:buNone/>
            </a:pPr>
            <a:r>
              <a:rPr lang="en-US" dirty="0" smtClean="0"/>
              <a:t>Disenrollment, complaints, grievances, appeals, hearings: 	</a:t>
            </a:r>
            <a:r>
              <a:rPr lang="en-US" i="1" dirty="0" smtClean="0"/>
              <a:t>Who , what, when, where, how? </a:t>
            </a:r>
          </a:p>
          <a:p>
            <a:pPr marL="0" indent="0">
              <a:buNone/>
            </a:pPr>
            <a:endParaRPr lang="en-US" dirty="0"/>
          </a:p>
          <a:p>
            <a:pPr marL="0" indent="0">
              <a:buNone/>
            </a:pPr>
            <a:r>
              <a:rPr lang="en-US" dirty="0" smtClean="0"/>
              <a:t>Available  resources</a:t>
            </a:r>
            <a:endParaRPr lang="en-US" dirty="0"/>
          </a:p>
          <a:p>
            <a:pPr marL="0" indent="0">
              <a:buNone/>
            </a:pPr>
            <a:endParaRPr lang="en-US" dirty="0" smtClean="0"/>
          </a:p>
          <a:p>
            <a:pPr marL="0" indent="0">
              <a:buNone/>
            </a:pPr>
            <a:r>
              <a:rPr lang="en-US" dirty="0" smtClean="0"/>
              <a:t>Ideas for outreach and education?</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2666985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Complaints, Grievances, &amp; Appeals </a:t>
            </a:r>
            <a:endParaRPr lang="en-US" dirty="0"/>
          </a:p>
        </p:txBody>
      </p:sp>
      <p:sp>
        <p:nvSpPr>
          <p:cNvPr id="3" name="Content Placeholder 2"/>
          <p:cNvSpPr>
            <a:spLocks noGrp="1"/>
          </p:cNvSpPr>
          <p:nvPr>
            <p:ph idx="1"/>
          </p:nvPr>
        </p:nvSpPr>
        <p:spPr>
          <a:xfrm>
            <a:off x="457200" y="1727200"/>
            <a:ext cx="8229600" cy="4525963"/>
          </a:xfrm>
          <a:ln w="57150" cmpd="sng">
            <a:solidFill>
              <a:srgbClr val="FD8160"/>
            </a:solidFill>
          </a:ln>
        </p:spPr>
        <p:txBody>
          <a:bodyPr/>
          <a:lstStyle/>
          <a:p>
            <a:r>
              <a:rPr lang="en-US" dirty="0"/>
              <a:t>Three ways to resolve a Medicaid managed care issue</a:t>
            </a:r>
          </a:p>
          <a:p>
            <a:pPr lvl="1"/>
            <a:r>
              <a:rPr lang="en-US" dirty="0"/>
              <a:t>Complaints  </a:t>
            </a:r>
          </a:p>
          <a:p>
            <a:pPr lvl="2"/>
            <a:r>
              <a:rPr lang="en-US" dirty="0"/>
              <a:t>AHCA</a:t>
            </a:r>
          </a:p>
          <a:p>
            <a:pPr lvl="2"/>
            <a:r>
              <a:rPr lang="en-US" dirty="0"/>
              <a:t>Dissatisfaction with process, plan, or provider</a:t>
            </a:r>
          </a:p>
          <a:p>
            <a:pPr lvl="1"/>
            <a:endParaRPr lang="en-US" dirty="0"/>
          </a:p>
          <a:p>
            <a:pPr lvl="1"/>
            <a:r>
              <a:rPr lang="en-US" dirty="0"/>
              <a:t>Grievances</a:t>
            </a:r>
          </a:p>
          <a:p>
            <a:pPr lvl="2"/>
            <a:r>
              <a:rPr lang="en-US" dirty="0"/>
              <a:t>Plan</a:t>
            </a:r>
          </a:p>
          <a:p>
            <a:pPr lvl="2"/>
            <a:r>
              <a:rPr lang="en-US" dirty="0"/>
              <a:t>Dissatisfaction with plan or provider</a:t>
            </a:r>
          </a:p>
          <a:p>
            <a:pPr marL="457200" lvl="1" indent="0">
              <a:buNone/>
            </a:pPr>
            <a:endParaRPr lang="en-US" dirty="0"/>
          </a:p>
          <a:p>
            <a:pPr lvl="1"/>
            <a:r>
              <a:rPr lang="en-US" dirty="0"/>
              <a:t>Appeals</a:t>
            </a:r>
          </a:p>
          <a:p>
            <a:pPr lvl="2"/>
            <a:r>
              <a:rPr lang="en-US" dirty="0"/>
              <a:t>Plan</a:t>
            </a:r>
          </a:p>
          <a:p>
            <a:pPr lvl="2"/>
            <a:r>
              <a:rPr lang="en-US" dirty="0"/>
              <a:t>Limited to Adverse Benefits Determinations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20</a:t>
            </a:fld>
            <a:endParaRPr lang="en-US" dirty="0"/>
          </a:p>
        </p:txBody>
      </p:sp>
    </p:spTree>
    <p:extLst>
      <p:ext uri="{BB962C8B-B14F-4D97-AF65-F5344CB8AC3E}">
        <p14:creationId xmlns:p14="http://schemas.microsoft.com/office/powerpoint/2010/main" val="321989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Complaints</a:t>
            </a:r>
            <a:br>
              <a:rPr lang="en-US" sz="4400" dirty="0"/>
            </a:br>
            <a:r>
              <a:rPr lang="en-US" sz="4400" dirty="0"/>
              <a:t>AHCA SMMC Complaint Hub</a:t>
            </a:r>
          </a:p>
        </p:txBody>
      </p:sp>
      <p:sp>
        <p:nvSpPr>
          <p:cNvPr id="3" name="Content Placeholder 2"/>
          <p:cNvSpPr>
            <a:spLocks noGrp="1"/>
          </p:cNvSpPr>
          <p:nvPr>
            <p:ph idx="1"/>
          </p:nvPr>
        </p:nvSpPr>
        <p:spPr>
          <a:xfrm>
            <a:off x="457200" y="1830387"/>
            <a:ext cx="8229600" cy="4525963"/>
          </a:xfrm>
          <a:ln w="57150" cmpd="sng">
            <a:solidFill>
              <a:srgbClr val="FD8160"/>
            </a:solidFill>
          </a:ln>
        </p:spPr>
        <p:txBody>
          <a:bodyPr>
            <a:normAutofit lnSpcReduction="10000"/>
          </a:bodyPr>
          <a:lstStyle/>
          <a:p>
            <a:r>
              <a:rPr lang="en-US" dirty="0"/>
              <a:t>How?</a:t>
            </a:r>
          </a:p>
          <a:p>
            <a:pPr lvl="1"/>
            <a:r>
              <a:rPr lang="en-US" dirty="0"/>
              <a:t>Online:  </a:t>
            </a:r>
            <a:r>
              <a:rPr lang="en-US" dirty="0">
                <a:hlinkClick r:id="rId2"/>
              </a:rPr>
              <a:t>https://apps.ahca.myflorida.com/smmc_cirts/</a:t>
            </a:r>
            <a:r>
              <a:rPr lang="en-US" dirty="0"/>
              <a:t>; can upload supporting documents</a:t>
            </a:r>
          </a:p>
          <a:p>
            <a:pPr lvl="1"/>
            <a:r>
              <a:rPr lang="en-US" dirty="0"/>
              <a:t>Phone:  877-254-1055</a:t>
            </a:r>
          </a:p>
          <a:p>
            <a:pPr marL="114300" indent="0">
              <a:buNone/>
            </a:pPr>
            <a:endParaRPr lang="en-US" dirty="0"/>
          </a:p>
          <a:p>
            <a:r>
              <a:rPr lang="en-US" dirty="0"/>
              <a:t>Why? </a:t>
            </a:r>
          </a:p>
          <a:p>
            <a:pPr lvl="1"/>
            <a:r>
              <a:rPr lang="en-US" dirty="0"/>
              <a:t>Anything</a:t>
            </a:r>
          </a:p>
          <a:p>
            <a:pPr lvl="1"/>
            <a:r>
              <a:rPr lang="en-US" dirty="0"/>
              <a:t>Network adequacy like violation of time/distance standards or no  provider available </a:t>
            </a:r>
          </a:p>
          <a:p>
            <a:pPr lvl="1"/>
            <a:r>
              <a:rPr lang="en-US" dirty="0"/>
              <a:t>Quality of care of provider or services:  Medicaid transportation</a:t>
            </a:r>
          </a:p>
          <a:p>
            <a:pPr lvl="1"/>
            <a:r>
              <a:rPr lang="en-US" dirty="0"/>
              <a:t>Difficulty with enrollment process</a:t>
            </a:r>
          </a:p>
          <a:p>
            <a:pPr marL="411480" lvl="1" indent="0">
              <a:buNone/>
            </a:pPr>
            <a:endParaRPr lang="en-US" dirty="0"/>
          </a:p>
          <a:p>
            <a:r>
              <a:rPr lang="en-US" dirty="0"/>
              <a:t>Who?</a:t>
            </a:r>
          </a:p>
          <a:p>
            <a:pPr lvl="1"/>
            <a:r>
              <a:rPr lang="en-US" dirty="0"/>
              <a:t>Anyone can file a complaint; can remain anonymous</a:t>
            </a:r>
          </a:p>
          <a:p>
            <a:pPr lvl="1"/>
            <a:r>
              <a:rPr lang="en-US" dirty="0"/>
              <a:t>Must have AHCA release for follow up information (upload if online</a:t>
            </a:r>
            <a:r>
              <a:rPr lang="en-US" dirty="0" smtClean="0"/>
              <a: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21</a:t>
            </a:fld>
            <a:endParaRPr lang="en-US" dirty="0"/>
          </a:p>
        </p:txBody>
      </p:sp>
    </p:spTree>
    <p:extLst>
      <p:ext uri="{BB962C8B-B14F-4D97-AF65-F5344CB8AC3E}">
        <p14:creationId xmlns:p14="http://schemas.microsoft.com/office/powerpoint/2010/main" val="1150933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27667"/>
          </a:xfrm>
        </p:spPr>
        <p:txBody>
          <a:bodyPr/>
          <a:lstStyle/>
          <a:p>
            <a:r>
              <a:rPr lang="en-US" dirty="0"/>
              <a:t>Grievances</a:t>
            </a:r>
          </a:p>
        </p:txBody>
      </p:sp>
      <p:sp>
        <p:nvSpPr>
          <p:cNvPr id="3" name="Content Placeholder 2"/>
          <p:cNvSpPr>
            <a:spLocks noGrp="1"/>
          </p:cNvSpPr>
          <p:nvPr>
            <p:ph idx="1"/>
          </p:nvPr>
        </p:nvSpPr>
        <p:spPr>
          <a:ln w="57150" cmpd="sng">
            <a:solidFill>
              <a:srgbClr val="FD8160"/>
            </a:solidFill>
          </a:ln>
        </p:spPr>
        <p:txBody>
          <a:bodyPr>
            <a:normAutofit lnSpcReduction="10000"/>
          </a:bodyPr>
          <a:lstStyle/>
          <a:p>
            <a:r>
              <a:rPr lang="en-US" dirty="0"/>
              <a:t>Internal complaint with the plan</a:t>
            </a:r>
          </a:p>
          <a:p>
            <a:endParaRPr lang="en-US" dirty="0"/>
          </a:p>
          <a:p>
            <a:r>
              <a:rPr lang="en-US" dirty="0"/>
              <a:t>No deadline; file any time </a:t>
            </a:r>
          </a:p>
          <a:p>
            <a:endParaRPr lang="en-US" dirty="0"/>
          </a:p>
          <a:p>
            <a:r>
              <a:rPr lang="en-US" dirty="0"/>
              <a:t>Filed orally in writing</a:t>
            </a:r>
          </a:p>
          <a:p>
            <a:endParaRPr lang="en-US" dirty="0"/>
          </a:p>
          <a:p>
            <a:r>
              <a:rPr lang="en-US" dirty="0"/>
              <a:t>Plan must:</a:t>
            </a:r>
          </a:p>
          <a:p>
            <a:pPr lvl="1"/>
            <a:r>
              <a:rPr lang="en-US" dirty="0"/>
              <a:t>Acknowledge receipt in writing within 5 business days</a:t>
            </a:r>
          </a:p>
          <a:p>
            <a:pPr lvl="1"/>
            <a:r>
              <a:rPr lang="en-US" dirty="0"/>
              <a:t>Resolve within 90 days </a:t>
            </a:r>
          </a:p>
          <a:p>
            <a:pPr lvl="1"/>
            <a:r>
              <a:rPr lang="en-US" dirty="0"/>
              <a:t>Assist in filing</a:t>
            </a:r>
          </a:p>
          <a:p>
            <a:pPr marL="411480" lvl="1" indent="0">
              <a:buNone/>
            </a:pPr>
            <a:endParaRPr lang="en-US" dirty="0"/>
          </a:p>
          <a:p>
            <a:r>
              <a:rPr lang="en-US" dirty="0"/>
              <a:t>No appeal after resolution</a:t>
            </a:r>
          </a:p>
          <a:p>
            <a:pPr marL="114300"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22</a:t>
            </a:fld>
            <a:endParaRPr lang="en-US" dirty="0"/>
          </a:p>
        </p:txBody>
      </p:sp>
    </p:spTree>
    <p:extLst>
      <p:ext uri="{BB962C8B-B14F-4D97-AF65-F5344CB8AC3E}">
        <p14:creationId xmlns:p14="http://schemas.microsoft.com/office/powerpoint/2010/main" val="3068943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41778"/>
          </a:xfrm>
        </p:spPr>
        <p:txBody>
          <a:bodyPr/>
          <a:lstStyle/>
          <a:p>
            <a:r>
              <a:rPr lang="en-US" dirty="0"/>
              <a:t>Appeals</a:t>
            </a:r>
          </a:p>
        </p:txBody>
      </p:sp>
      <p:sp>
        <p:nvSpPr>
          <p:cNvPr id="3" name="Content Placeholder 2"/>
          <p:cNvSpPr>
            <a:spLocks noGrp="1"/>
          </p:cNvSpPr>
          <p:nvPr>
            <p:ph idx="1"/>
          </p:nvPr>
        </p:nvSpPr>
        <p:spPr>
          <a:ln w="57150" cmpd="sng">
            <a:solidFill>
              <a:srgbClr val="FD8160"/>
            </a:solidFill>
          </a:ln>
        </p:spPr>
        <p:txBody>
          <a:bodyPr>
            <a:normAutofit fontScale="92500" lnSpcReduction="20000"/>
          </a:bodyPr>
          <a:lstStyle/>
          <a:p>
            <a:r>
              <a:rPr lang="en-US" u="sng" dirty="0"/>
              <a:t>Only</a:t>
            </a:r>
            <a:r>
              <a:rPr lang="en-US" dirty="0"/>
              <a:t> Adverse Benefit Determinations (“ABD”)</a:t>
            </a:r>
          </a:p>
          <a:p>
            <a:pPr lvl="1"/>
            <a:r>
              <a:rPr lang="en-US" dirty="0"/>
              <a:t>Denial by plan of requested service or supplies</a:t>
            </a:r>
          </a:p>
          <a:p>
            <a:pPr lvl="1"/>
            <a:r>
              <a:rPr lang="en-US" dirty="0"/>
              <a:t>Reduction, termination, or suspension by the plan of a previously authorized service</a:t>
            </a:r>
          </a:p>
          <a:p>
            <a:pPr lvl="1"/>
            <a:r>
              <a:rPr lang="en-US" dirty="0"/>
              <a:t>Failure of the plan to provide services in a timely manner as specified by AHCA contract</a:t>
            </a:r>
          </a:p>
          <a:p>
            <a:pPr lvl="1"/>
            <a:r>
              <a:rPr lang="en-US" dirty="0"/>
              <a:t>Denial by the plan of an enrollee’s request to dispute a Florida Medicaid financial liability, including: copayments and coinsurance**</a:t>
            </a:r>
          </a:p>
          <a:p>
            <a:pPr marL="114300" indent="0">
              <a:buNone/>
            </a:pPr>
            <a:endParaRPr lang="en-US" dirty="0"/>
          </a:p>
          <a:p>
            <a:r>
              <a:rPr lang="en-US" dirty="0"/>
              <a:t>Deadlines</a:t>
            </a:r>
          </a:p>
          <a:p>
            <a:pPr lvl="1"/>
            <a:r>
              <a:rPr lang="en-US" dirty="0"/>
              <a:t>Filed orally or in writing within 60 days from date of ABD notice </a:t>
            </a:r>
            <a:r>
              <a:rPr lang="en-US" dirty="0">
                <a:sym typeface="Wingdings" panose="05000000000000000000" pitchFamily="2" charset="2"/>
              </a:rPr>
              <a:t> plan must confirm receipt within 5 days</a:t>
            </a:r>
          </a:p>
          <a:p>
            <a:pPr lvl="2"/>
            <a:r>
              <a:rPr lang="en-US" dirty="0">
                <a:sym typeface="Wingdings" panose="05000000000000000000" pitchFamily="2" charset="2"/>
              </a:rPr>
              <a:t>If orally, follow up in writing within 10 days**</a:t>
            </a:r>
          </a:p>
          <a:p>
            <a:pPr lvl="1"/>
            <a:r>
              <a:rPr lang="en-US" dirty="0">
                <a:sym typeface="Wingdings" panose="05000000000000000000" pitchFamily="2" charset="2"/>
              </a:rPr>
              <a:t>Aid Paid Pending:  must continue services if:</a:t>
            </a:r>
          </a:p>
          <a:p>
            <a:pPr lvl="2"/>
            <a:r>
              <a:rPr lang="en-US" dirty="0">
                <a:sym typeface="Wingdings" panose="05000000000000000000" pitchFamily="2" charset="2"/>
              </a:rPr>
              <a:t>Termination, suspension, or reduction of service</a:t>
            </a:r>
          </a:p>
          <a:p>
            <a:pPr lvl="2"/>
            <a:r>
              <a:rPr lang="en-US" dirty="0">
                <a:sym typeface="Wingdings" panose="05000000000000000000" pitchFamily="2" charset="2"/>
              </a:rPr>
              <a:t>Authorization period </a:t>
            </a:r>
            <a:r>
              <a:rPr lang="en-US" u="sng" dirty="0">
                <a:sym typeface="Wingdings" panose="05000000000000000000" pitchFamily="2" charset="2"/>
              </a:rPr>
              <a:t>not expired</a:t>
            </a:r>
          </a:p>
          <a:p>
            <a:pPr lvl="2"/>
            <a:r>
              <a:rPr lang="en-US" dirty="0">
                <a:sym typeface="Wingdings" panose="05000000000000000000" pitchFamily="2" charset="2"/>
              </a:rPr>
              <a:t>Appeal within 10 days of ABD Notice  </a:t>
            </a:r>
          </a:p>
          <a:p>
            <a:pPr lvl="2"/>
            <a:endParaRPr lang="en-US" dirty="0">
              <a:sym typeface="Wingdings" panose="05000000000000000000" pitchFamily="2" charset="2"/>
            </a:endParaRPr>
          </a:p>
          <a:p>
            <a:pPr marL="777240" lvl="2" indent="0">
              <a:buNone/>
            </a:pPr>
            <a:r>
              <a:rPr lang="en-US" dirty="0">
                <a:sym typeface="Wingdings" panose="05000000000000000000" pitchFamily="2" charset="2"/>
              </a:rPr>
              <a:t>**May change under current proposed amendments to federal rules</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23</a:t>
            </a:fld>
            <a:endParaRPr lang="en-US" dirty="0"/>
          </a:p>
        </p:txBody>
      </p:sp>
    </p:spTree>
    <p:extLst>
      <p:ext uri="{BB962C8B-B14F-4D97-AF65-F5344CB8AC3E}">
        <p14:creationId xmlns:p14="http://schemas.microsoft.com/office/powerpoint/2010/main" val="2175454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12333"/>
          </a:xfrm>
        </p:spPr>
        <p:txBody>
          <a:bodyPr/>
          <a:lstStyle/>
          <a:p>
            <a:r>
              <a:rPr lang="en-US" dirty="0"/>
              <a:t>Appeals: </a:t>
            </a:r>
            <a:r>
              <a:rPr lang="en-US" dirty="0" smtClean="0"/>
              <a:t>Notice</a:t>
            </a:r>
            <a:endParaRPr lang="en-US" dirty="0"/>
          </a:p>
        </p:txBody>
      </p:sp>
      <p:sp>
        <p:nvSpPr>
          <p:cNvPr id="3" name="Content Placeholder 2"/>
          <p:cNvSpPr>
            <a:spLocks noGrp="1"/>
          </p:cNvSpPr>
          <p:nvPr>
            <p:ph idx="1"/>
          </p:nvPr>
        </p:nvSpPr>
        <p:spPr>
          <a:ln w="57150" cmpd="sng">
            <a:solidFill>
              <a:srgbClr val="FD8160"/>
            </a:solidFill>
          </a:ln>
        </p:spPr>
        <p:txBody>
          <a:bodyPr>
            <a:normAutofit fontScale="92500" lnSpcReduction="10000"/>
          </a:bodyPr>
          <a:lstStyle/>
          <a:p>
            <a:pPr marL="114300" indent="0">
              <a:buNone/>
            </a:pPr>
            <a:endParaRPr lang="en-US" dirty="0"/>
          </a:p>
          <a:p>
            <a:r>
              <a:rPr lang="en-US" dirty="0"/>
              <a:t>Content  </a:t>
            </a:r>
          </a:p>
          <a:p>
            <a:pPr lvl="1"/>
            <a:r>
              <a:rPr lang="en-US" dirty="0"/>
              <a:t>Action to be taken and reason </a:t>
            </a:r>
          </a:p>
          <a:p>
            <a:pPr lvl="1"/>
            <a:r>
              <a:rPr lang="en-US" dirty="0"/>
              <a:t>Explanation of right to appeal and how to request (also contained in member handbook):  must include process for expedited appeals</a:t>
            </a:r>
          </a:p>
          <a:p>
            <a:pPr lvl="1"/>
            <a:r>
              <a:rPr lang="en-US" dirty="0"/>
              <a:t>Enrollees right to all information to the determination which includes criteria used in making determination</a:t>
            </a:r>
          </a:p>
          <a:p>
            <a:pPr lvl="1"/>
            <a:r>
              <a:rPr lang="en-US" dirty="0"/>
              <a:t>Right to aid paid pending and process for requesting it</a:t>
            </a:r>
          </a:p>
          <a:p>
            <a:pPr lvl="1"/>
            <a:r>
              <a:rPr lang="en-US" dirty="0"/>
              <a:t>Must be dated</a:t>
            </a:r>
          </a:p>
          <a:p>
            <a:pPr lvl="1"/>
            <a:r>
              <a:rPr lang="en-US" dirty="0"/>
              <a:t>Language accessibility</a:t>
            </a:r>
          </a:p>
          <a:p>
            <a:endParaRPr lang="en-US" dirty="0"/>
          </a:p>
          <a:p>
            <a:r>
              <a:rPr lang="en-US" dirty="0"/>
              <a:t>Timing</a:t>
            </a:r>
          </a:p>
          <a:p>
            <a:pPr lvl="1"/>
            <a:r>
              <a:rPr lang="en-US" dirty="0"/>
              <a:t>For termination, suspension, or reduction:  10 days before date of action </a:t>
            </a:r>
          </a:p>
          <a:p>
            <a:pPr lvl="1"/>
            <a:r>
              <a:rPr lang="en-US" dirty="0"/>
              <a:t>Denial of payment:  at time of the action </a:t>
            </a:r>
          </a:p>
          <a:p>
            <a:pPr lvl="1"/>
            <a:r>
              <a:rPr lang="en-US" dirty="0"/>
              <a:t>Denial of services:  within 14 calendar days – plan may extend if in writing </a:t>
            </a:r>
          </a:p>
          <a:p>
            <a:pPr lvl="1"/>
            <a:r>
              <a:rPr lang="en-US" dirty="0"/>
              <a:t>Request for expedited prior service auth:  within 72 hrs</a:t>
            </a:r>
          </a:p>
          <a:p>
            <a:pPr marL="114300" indent="0">
              <a:buNone/>
            </a:pPr>
            <a:endParaRPr lang="en-US" dirty="0"/>
          </a:p>
          <a:p>
            <a:pPr marL="11430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24</a:t>
            </a:fld>
            <a:endParaRPr lang="en-US" dirty="0"/>
          </a:p>
        </p:txBody>
      </p:sp>
    </p:spTree>
    <p:extLst>
      <p:ext uri="{BB962C8B-B14F-4D97-AF65-F5344CB8AC3E}">
        <p14:creationId xmlns:p14="http://schemas.microsoft.com/office/powerpoint/2010/main" val="2466436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12333"/>
          </a:xfrm>
        </p:spPr>
        <p:txBody>
          <a:bodyPr/>
          <a:lstStyle/>
          <a:p>
            <a:r>
              <a:rPr lang="en-US" dirty="0"/>
              <a:t>Appeals: </a:t>
            </a:r>
            <a:r>
              <a:rPr lang="en-US" dirty="0" smtClean="0"/>
              <a:t>Process</a:t>
            </a:r>
            <a:endParaRPr lang="en-US" dirty="0"/>
          </a:p>
        </p:txBody>
      </p:sp>
      <p:sp>
        <p:nvSpPr>
          <p:cNvPr id="3" name="Content Placeholder 2"/>
          <p:cNvSpPr>
            <a:spLocks noGrp="1"/>
          </p:cNvSpPr>
          <p:nvPr>
            <p:ph idx="1"/>
          </p:nvPr>
        </p:nvSpPr>
        <p:spPr>
          <a:xfrm>
            <a:off x="457199" y="1600200"/>
            <a:ext cx="8418689" cy="4756150"/>
          </a:xfrm>
          <a:ln w="57150" cmpd="sng">
            <a:solidFill>
              <a:srgbClr val="FD8160"/>
            </a:solidFill>
          </a:ln>
        </p:spPr>
        <p:txBody>
          <a:bodyPr>
            <a:normAutofit fontScale="85000" lnSpcReduction="20000"/>
          </a:bodyPr>
          <a:lstStyle/>
          <a:p>
            <a:r>
              <a:rPr lang="en-US" dirty="0"/>
              <a:t>Submission dependent on the plan; plan is required to assist in filing appeal </a:t>
            </a:r>
          </a:p>
          <a:p>
            <a:r>
              <a:rPr lang="en-US" dirty="0"/>
              <a:t>Expedited appeal:  where the standard appeal resolution timeframe could seriously jeopardize the enrollee’s life, physical or mental health, or ability to attain, maintain, or regain maximum function. </a:t>
            </a:r>
          </a:p>
          <a:p>
            <a:r>
              <a:rPr lang="en-US" dirty="0"/>
              <a:t>Making the case</a:t>
            </a:r>
          </a:p>
          <a:p>
            <a:pPr lvl="1"/>
            <a:r>
              <a:rPr lang="en-US" dirty="0"/>
              <a:t>Right to case file, including medical records and any new or additional evidence</a:t>
            </a:r>
          </a:p>
          <a:p>
            <a:pPr lvl="1"/>
            <a:r>
              <a:rPr lang="en-US" dirty="0"/>
              <a:t>Right to present evidence </a:t>
            </a:r>
          </a:p>
          <a:p>
            <a:pPr lvl="1"/>
            <a:r>
              <a:rPr lang="en-US" dirty="0"/>
              <a:t>Make legal and factual arguments</a:t>
            </a:r>
          </a:p>
          <a:p>
            <a:r>
              <a:rPr lang="en-US" dirty="0"/>
              <a:t>Resolution content: “Notice of Plan Appeal Resolution” or “NPAR”</a:t>
            </a:r>
          </a:p>
          <a:p>
            <a:pPr lvl="1"/>
            <a:r>
              <a:rPr lang="en-US" dirty="0"/>
              <a:t>In writing</a:t>
            </a:r>
          </a:p>
          <a:p>
            <a:pPr lvl="1"/>
            <a:r>
              <a:rPr lang="en-US" dirty="0"/>
              <a:t>Results of the appeal and completion date</a:t>
            </a:r>
          </a:p>
          <a:p>
            <a:pPr lvl="1"/>
            <a:r>
              <a:rPr lang="en-US" dirty="0"/>
              <a:t>Right to request fair hearing including process to do so and right to continued benefits </a:t>
            </a:r>
          </a:p>
          <a:p>
            <a:r>
              <a:rPr lang="en-US" dirty="0"/>
              <a:t>Resolution deadlines</a:t>
            </a:r>
          </a:p>
          <a:p>
            <a:pPr lvl="1"/>
            <a:r>
              <a:rPr lang="en-US" dirty="0"/>
              <a:t>Within 30 calendar days from receipt of appeal unless extended*</a:t>
            </a:r>
          </a:p>
          <a:p>
            <a:pPr lvl="1"/>
            <a:r>
              <a:rPr lang="en-US" dirty="0"/>
              <a:t>Within 72 hrs from receipt of appeal unless extended</a:t>
            </a:r>
            <a:r>
              <a:rPr lang="en-US" dirty="0" smtClean="0"/>
              <a: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25</a:t>
            </a:fld>
            <a:endParaRPr lang="en-US" dirty="0"/>
          </a:p>
        </p:txBody>
      </p:sp>
    </p:spTree>
    <p:extLst>
      <p:ext uri="{BB962C8B-B14F-4D97-AF65-F5344CB8AC3E}">
        <p14:creationId xmlns:p14="http://schemas.microsoft.com/office/powerpoint/2010/main" val="1305741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556"/>
          </a:xfrm>
        </p:spPr>
        <p:txBody>
          <a:bodyPr/>
          <a:lstStyle/>
          <a:p>
            <a:r>
              <a:rPr lang="en-US" dirty="0"/>
              <a:t>Appeals: </a:t>
            </a:r>
            <a:r>
              <a:rPr lang="en-US" dirty="0" smtClean="0"/>
              <a:t>Exhaustion</a:t>
            </a:r>
            <a:endParaRPr lang="en-US" dirty="0"/>
          </a:p>
        </p:txBody>
      </p:sp>
      <p:sp>
        <p:nvSpPr>
          <p:cNvPr id="3" name="Content Placeholder 2"/>
          <p:cNvSpPr>
            <a:spLocks noGrp="1"/>
          </p:cNvSpPr>
          <p:nvPr>
            <p:ph idx="1"/>
          </p:nvPr>
        </p:nvSpPr>
        <p:spPr>
          <a:xfrm>
            <a:off x="457200" y="1600200"/>
            <a:ext cx="8404578" cy="4756150"/>
          </a:xfrm>
          <a:ln w="57150" cmpd="sng">
            <a:solidFill>
              <a:srgbClr val="FD8160"/>
            </a:solidFill>
          </a:ln>
        </p:spPr>
        <p:txBody>
          <a:bodyPr/>
          <a:lstStyle/>
          <a:p>
            <a:r>
              <a:rPr lang="en-US" dirty="0"/>
              <a:t>Must file an appeal with the plan before you can request a state fair hearing</a:t>
            </a:r>
          </a:p>
          <a:p>
            <a:pPr marL="114300" indent="0">
              <a:buNone/>
            </a:pPr>
            <a:endParaRPr lang="en-US" dirty="0"/>
          </a:p>
          <a:p>
            <a:r>
              <a:rPr lang="en-US" dirty="0"/>
              <a:t>Exceptions to exhaustion (“deemed exhaustion”):  can immediately file appeal with the state</a:t>
            </a:r>
          </a:p>
          <a:p>
            <a:pPr lvl="1"/>
            <a:r>
              <a:rPr lang="en-US" dirty="0"/>
              <a:t>Plan fails to adhere to resolution deadlines</a:t>
            </a:r>
          </a:p>
          <a:p>
            <a:pPr lvl="1"/>
            <a:r>
              <a:rPr lang="en-US" dirty="0"/>
              <a:t>Plan fails to adhere to time and notice requirements</a:t>
            </a:r>
          </a:p>
          <a:p>
            <a:pPr lvl="1"/>
            <a:r>
              <a:rPr lang="en-US" dirty="0"/>
              <a:t>Failure to provide services requested by the enrollee with reasonable promptness (~90 days) and subsequent failure to issue </a:t>
            </a:r>
            <a:r>
              <a:rPr lang="en-US" dirty="0" smtClean="0"/>
              <a:t>notice</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26</a:t>
            </a:fld>
            <a:endParaRPr lang="en-US" dirty="0"/>
          </a:p>
        </p:txBody>
      </p:sp>
    </p:spTree>
    <p:extLst>
      <p:ext uri="{BB962C8B-B14F-4D97-AF65-F5344CB8AC3E}">
        <p14:creationId xmlns:p14="http://schemas.microsoft.com/office/powerpoint/2010/main" val="118000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12333"/>
          </a:xfrm>
        </p:spPr>
        <p:txBody>
          <a:bodyPr/>
          <a:lstStyle/>
          <a:p>
            <a:r>
              <a:rPr lang="en-US" dirty="0"/>
              <a:t>Fair Hearings</a:t>
            </a:r>
          </a:p>
        </p:txBody>
      </p:sp>
      <p:sp>
        <p:nvSpPr>
          <p:cNvPr id="3" name="Content Placeholder 2"/>
          <p:cNvSpPr>
            <a:spLocks noGrp="1"/>
          </p:cNvSpPr>
          <p:nvPr>
            <p:ph idx="1"/>
          </p:nvPr>
        </p:nvSpPr>
        <p:spPr>
          <a:xfrm>
            <a:off x="457200" y="1451429"/>
            <a:ext cx="8404578" cy="4904921"/>
          </a:xfrm>
          <a:ln w="57150" cmpd="sng">
            <a:solidFill>
              <a:srgbClr val="FD8160"/>
            </a:solidFill>
          </a:ln>
        </p:spPr>
        <p:txBody>
          <a:bodyPr>
            <a:normAutofit fontScale="92500" lnSpcReduction="10000"/>
          </a:bodyPr>
          <a:lstStyle/>
          <a:p>
            <a:r>
              <a:rPr lang="en-US" dirty="0"/>
              <a:t>Must be within 120 days of receiving NPAR</a:t>
            </a:r>
          </a:p>
          <a:p>
            <a:r>
              <a:rPr lang="en-US" dirty="0"/>
              <a:t>How to request</a:t>
            </a:r>
          </a:p>
          <a:p>
            <a:pPr lvl="1"/>
            <a:r>
              <a:rPr lang="en-US" dirty="0"/>
              <a:t>AHCA Medicaid Hearing Unit</a:t>
            </a:r>
          </a:p>
          <a:p>
            <a:pPr lvl="2"/>
            <a:r>
              <a:rPr lang="en-US" dirty="0"/>
              <a:t>877-254-1055</a:t>
            </a:r>
          </a:p>
          <a:p>
            <a:pPr lvl="2"/>
            <a:r>
              <a:rPr lang="en-US" dirty="0">
                <a:hlinkClick r:id="rId2"/>
              </a:rPr>
              <a:t>MedicaidHearingUnit@AHCA.myflorida.com</a:t>
            </a:r>
            <a:endParaRPr lang="en-US" dirty="0"/>
          </a:p>
          <a:p>
            <a:pPr lvl="2"/>
            <a:r>
              <a:rPr lang="en-US" dirty="0"/>
              <a:t>Fax:  239-338-2642</a:t>
            </a:r>
          </a:p>
          <a:p>
            <a:pPr lvl="1"/>
            <a:r>
              <a:rPr lang="en-US" dirty="0"/>
              <a:t>Orally or in writing</a:t>
            </a:r>
          </a:p>
          <a:p>
            <a:pPr lvl="2"/>
            <a:r>
              <a:rPr lang="en-US" dirty="0"/>
              <a:t>Name of filer; name of affected party if different</a:t>
            </a:r>
          </a:p>
          <a:p>
            <a:pPr lvl="2"/>
            <a:r>
              <a:rPr lang="en-US" dirty="0"/>
              <a:t>Medicaid ID</a:t>
            </a:r>
          </a:p>
          <a:p>
            <a:pPr lvl="2"/>
            <a:r>
              <a:rPr lang="en-US" dirty="0"/>
              <a:t>Telephone, mailing address, email</a:t>
            </a:r>
          </a:p>
          <a:p>
            <a:pPr lvl="2"/>
            <a:r>
              <a:rPr lang="en-US" dirty="0"/>
              <a:t>Details: attach NPAR if possible</a:t>
            </a:r>
          </a:p>
          <a:p>
            <a:pPr lvl="1"/>
            <a:r>
              <a:rPr lang="en-US" dirty="0"/>
              <a:t>Parties: plan &amp; enrollee</a:t>
            </a:r>
          </a:p>
          <a:p>
            <a:pPr lvl="1"/>
            <a:r>
              <a:rPr lang="en-US" dirty="0"/>
              <a:t>File authorized representative form </a:t>
            </a:r>
          </a:p>
          <a:p>
            <a:r>
              <a:rPr lang="en-US" dirty="0"/>
              <a:t>Continued benefits:  must request hearing within 10 days of the date of the NPAR</a:t>
            </a:r>
          </a:p>
          <a:p>
            <a:r>
              <a:rPr lang="en-US" dirty="0"/>
              <a:t>Other matters within managed care: denied request to disenroll from a plan</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27</a:t>
            </a:fld>
            <a:endParaRPr lang="en-US" dirty="0"/>
          </a:p>
        </p:txBody>
      </p:sp>
    </p:spTree>
    <p:extLst>
      <p:ext uri="{BB962C8B-B14F-4D97-AF65-F5344CB8AC3E}">
        <p14:creationId xmlns:p14="http://schemas.microsoft.com/office/powerpoint/2010/main" val="1670285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3556"/>
          </a:xfrm>
        </p:spPr>
        <p:txBody>
          <a:bodyPr/>
          <a:lstStyle/>
          <a:p>
            <a:r>
              <a:rPr lang="en-US" dirty="0"/>
              <a:t>Conduct of Fair Hearing</a:t>
            </a:r>
          </a:p>
        </p:txBody>
      </p:sp>
      <p:sp>
        <p:nvSpPr>
          <p:cNvPr id="3" name="Content Placeholder 2"/>
          <p:cNvSpPr>
            <a:spLocks noGrp="1"/>
          </p:cNvSpPr>
          <p:nvPr>
            <p:ph idx="1"/>
          </p:nvPr>
        </p:nvSpPr>
        <p:spPr>
          <a:xfrm>
            <a:off x="457199" y="1444977"/>
            <a:ext cx="8348133" cy="5017911"/>
          </a:xfrm>
          <a:ln w="57150" cmpd="sng">
            <a:solidFill>
              <a:srgbClr val="FD8160"/>
            </a:solidFill>
          </a:ln>
        </p:spPr>
        <p:txBody>
          <a:bodyPr>
            <a:normAutofit lnSpcReduction="10000"/>
          </a:bodyPr>
          <a:lstStyle/>
          <a:p>
            <a:r>
              <a:rPr lang="en-US" dirty="0"/>
              <a:t>Discovery</a:t>
            </a:r>
          </a:p>
          <a:p>
            <a:pPr lvl="1"/>
            <a:r>
              <a:rPr lang="en-US" dirty="0"/>
              <a:t>Must be provided case file within 7 days of request</a:t>
            </a:r>
          </a:p>
          <a:p>
            <a:pPr lvl="1"/>
            <a:r>
              <a:rPr lang="en-US" dirty="0"/>
              <a:t>Other discovery tools available including:  interrogatories, requests for production, requests for admissions, and depositions</a:t>
            </a:r>
          </a:p>
          <a:p>
            <a:r>
              <a:rPr lang="en-US" dirty="0"/>
              <a:t>Evidence to Hearing Officer 10 days prior to hearing</a:t>
            </a:r>
          </a:p>
          <a:p>
            <a:r>
              <a:rPr lang="en-US" dirty="0"/>
              <a:t>Telephonic </a:t>
            </a:r>
          </a:p>
          <a:p>
            <a:r>
              <a:rPr lang="en-US" dirty="0"/>
              <a:t>De novo:  new evidence must be considered </a:t>
            </a:r>
          </a:p>
          <a:p>
            <a:r>
              <a:rPr lang="en-US" dirty="0"/>
              <a:t>Parties may:</a:t>
            </a:r>
          </a:p>
          <a:p>
            <a:pPr lvl="1"/>
            <a:r>
              <a:rPr lang="en-US" dirty="0"/>
              <a:t>Make opening/closing statements</a:t>
            </a:r>
          </a:p>
          <a:p>
            <a:pPr lvl="1"/>
            <a:r>
              <a:rPr lang="en-US" dirty="0"/>
              <a:t>Introduce own and rebut other’s evidence</a:t>
            </a:r>
          </a:p>
          <a:p>
            <a:pPr lvl="1"/>
            <a:r>
              <a:rPr lang="en-US" dirty="0"/>
              <a:t>Question witnesses </a:t>
            </a:r>
          </a:p>
          <a:p>
            <a:pPr lvl="1"/>
            <a:r>
              <a:rPr lang="en-US" dirty="0"/>
              <a:t>Call own witnesses</a:t>
            </a:r>
          </a:p>
          <a:p>
            <a:r>
              <a:rPr lang="en-US" dirty="0"/>
              <a:t>Final Orders</a:t>
            </a:r>
          </a:p>
          <a:p>
            <a:pPr lvl="1"/>
            <a:r>
              <a:rPr lang="en-US" dirty="0"/>
              <a:t>Within 90 days of the fair hearing request unless extended</a:t>
            </a:r>
          </a:p>
          <a:p>
            <a:pPr lvl="1"/>
            <a:r>
              <a:rPr lang="en-US" dirty="0"/>
              <a:t>District Court of Appeal</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28</a:t>
            </a:fld>
            <a:endParaRPr lang="en-US" dirty="0"/>
          </a:p>
        </p:txBody>
      </p:sp>
    </p:spTree>
    <p:extLst>
      <p:ext uri="{BB962C8B-B14F-4D97-AF65-F5344CB8AC3E}">
        <p14:creationId xmlns:p14="http://schemas.microsoft.com/office/powerpoint/2010/main" val="1703706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Florida Advocate Health Senior Practice Group</a:t>
            </a:r>
          </a:p>
          <a:p>
            <a:pPr lvl="1"/>
            <a:r>
              <a:rPr lang="en-US" sz="2000" dirty="0" smtClean="0">
                <a:hlinkClick r:id="rId2"/>
              </a:rPr>
              <a:t>https</a:t>
            </a:r>
            <a:r>
              <a:rPr lang="en-US" sz="2000" dirty="0">
                <a:hlinkClick r:id="rId2"/>
              </a:rPr>
              <a:t>://www.fladvocate.org/healthandsenior</a:t>
            </a:r>
            <a:r>
              <a:rPr lang="en-US" sz="2000" dirty="0" smtClean="0">
                <a:hlinkClick r:id="rId2"/>
              </a:rPr>
              <a:t>/</a:t>
            </a:r>
            <a:endParaRPr lang="en-US" sz="2000" dirty="0" smtClean="0"/>
          </a:p>
          <a:p>
            <a:pPr marL="457200" lvl="1" indent="0">
              <a:buNone/>
            </a:pPr>
            <a:endParaRPr lang="en-US" dirty="0" smtClean="0"/>
          </a:p>
          <a:p>
            <a:r>
              <a:rPr lang="en-US" dirty="0" smtClean="0"/>
              <a:t>Contact information:</a:t>
            </a:r>
          </a:p>
          <a:p>
            <a:pPr marL="457200" lvl="1" indent="0">
              <a:buNone/>
            </a:pPr>
            <a:r>
              <a:rPr lang="en-US" dirty="0" smtClean="0"/>
              <a:t>Katy DeBriere</a:t>
            </a:r>
          </a:p>
          <a:p>
            <a:pPr marL="914400" lvl="2" indent="0">
              <a:buNone/>
            </a:pPr>
            <a:r>
              <a:rPr lang="en-US" dirty="0" smtClean="0">
                <a:hlinkClick r:id="rId3"/>
              </a:rPr>
              <a:t>Katy.debriere@jaxlegalaid.org</a:t>
            </a:r>
            <a:r>
              <a:rPr lang="en-US" dirty="0" smtClean="0"/>
              <a:t>, DeBriere@floridahealthjustice.org</a:t>
            </a:r>
          </a:p>
          <a:p>
            <a:pPr marL="457200" lvl="1" indent="0">
              <a:buNone/>
            </a:pPr>
            <a:r>
              <a:rPr lang="en-US" dirty="0" smtClean="0"/>
              <a:t>Miriam Harmatz</a:t>
            </a:r>
          </a:p>
          <a:p>
            <a:pPr marL="914400" lvl="2" indent="0">
              <a:buNone/>
            </a:pPr>
            <a:r>
              <a:rPr lang="en-US" dirty="0" smtClean="0">
                <a:hlinkClick r:id="rId4"/>
              </a:rPr>
              <a:t>haramatz@floridahealthjustice.org</a:t>
            </a:r>
            <a:endParaRPr lang="en-US" dirty="0" smtClean="0"/>
          </a:p>
          <a:p>
            <a:pPr marL="457200" lvl="1" indent="0">
              <a:buNone/>
            </a:pPr>
            <a:r>
              <a:rPr lang="en-US" dirty="0" smtClean="0"/>
              <a:t>Anne Swerlick</a:t>
            </a:r>
          </a:p>
          <a:p>
            <a:pPr marL="914400" lvl="2" indent="0">
              <a:buNone/>
            </a:pPr>
            <a:r>
              <a:rPr lang="en-US" dirty="0" smtClean="0">
                <a:hlinkClick r:id="rId5"/>
              </a:rPr>
              <a:t>swerlick@fpi.institute</a:t>
            </a:r>
            <a:r>
              <a:rPr lang="en-US" dirty="0" smtClean="0"/>
              <a:t> </a:t>
            </a:r>
          </a:p>
          <a:p>
            <a:r>
              <a:rPr lang="en-US" sz="1600" dirty="0" smtClean="0"/>
              <a:t>  Nancy Wright</a:t>
            </a:r>
          </a:p>
          <a:p>
            <a:pPr marL="457200" lvl="1" indent="0">
              <a:buNone/>
            </a:pPr>
            <a:r>
              <a:rPr lang="en-US" smtClean="0"/>
              <a:t>         newright</a:t>
            </a:r>
            <a:r>
              <a:rPr lang="en-US" dirty="0" err="1" smtClean="0"/>
              <a:t>@gmail.com</a:t>
            </a:r>
            <a:endParaRPr lang="en-US" dirty="0" smtClean="0"/>
          </a:p>
          <a:p>
            <a:pPr lvl="2"/>
            <a:endParaRPr lang="en-US" sz="1000" dirty="0" smtClean="0"/>
          </a:p>
          <a:p>
            <a:pPr lvl="1"/>
            <a:endParaRPr lang="en-US" sz="1000" dirty="0"/>
          </a:p>
          <a:p>
            <a:pPr lvl="2"/>
            <a:endParaRPr lang="en-US" dirty="0" smtClean="0"/>
          </a:p>
          <a:p>
            <a:endParaRPr lang="en-US" dirty="0" smtClean="0"/>
          </a:p>
          <a:p>
            <a:pPr marL="57150" indent="0">
              <a:buNone/>
            </a:pP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29</a:t>
            </a:fld>
            <a:endParaRPr lang="en-US" dirty="0"/>
          </a:p>
        </p:txBody>
      </p:sp>
      <p:sp>
        <p:nvSpPr>
          <p:cNvPr id="5" name="Title 4"/>
          <p:cNvSpPr>
            <a:spLocks noGrp="1"/>
          </p:cNvSpPr>
          <p:nvPr>
            <p:ph type="title"/>
          </p:nvPr>
        </p:nvSpPr>
        <p:spPr/>
        <p:txBody>
          <a:bodyPr/>
          <a:lstStyle/>
          <a:p>
            <a:r>
              <a:rPr lang="en-US" sz="4400" dirty="0" smtClean="0"/>
              <a:t>Keep the conversation going</a:t>
            </a:r>
            <a:r>
              <a:rPr lang="mr-IN" sz="4400" dirty="0" smtClean="0"/>
              <a:t>…</a:t>
            </a:r>
            <a:endParaRPr lang="en-US" sz="4400" dirty="0"/>
          </a:p>
        </p:txBody>
      </p:sp>
    </p:spTree>
    <p:extLst>
      <p:ext uri="{BB962C8B-B14F-4D97-AF65-F5344CB8AC3E}">
        <p14:creationId xmlns:p14="http://schemas.microsoft.com/office/powerpoint/2010/main" val="9843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790" y="160591"/>
            <a:ext cx="6229317" cy="978151"/>
          </a:xfrm>
        </p:spPr>
        <p:txBody>
          <a:bodyPr/>
          <a:lstStyle/>
          <a:p>
            <a:r>
              <a:rPr lang="en-US" sz="4000" dirty="0" smtClean="0"/>
              <a:t>What are Some Resources?</a:t>
            </a:r>
            <a:endParaRPr lang="en-US" sz="40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a:t>
            </a:fld>
            <a:endParaRPr lang="en-US" dirty="0"/>
          </a:p>
        </p:txBody>
      </p:sp>
      <p:pic>
        <p:nvPicPr>
          <p:cNvPr id="7" name="Content Placeholder 6" descr="Screen Shot 2019-04-02 at 3.34.08 PM.png"/>
          <p:cNvPicPr>
            <a:picLocks noGrp="1" noChangeAspect="1"/>
          </p:cNvPicPr>
          <p:nvPr>
            <p:ph idx="1"/>
          </p:nvPr>
        </p:nvPicPr>
        <p:blipFill>
          <a:blip r:embed="rId2">
            <a:extLst>
              <a:ext uri="{28A0092B-C50C-407E-A947-70E740481C1C}">
                <a14:useLocalDpi xmlns:a14="http://schemas.microsoft.com/office/drawing/2010/main" val="0"/>
              </a:ext>
            </a:extLst>
          </a:blip>
          <a:srcRect l="-72517" r="-72517"/>
          <a:stretch>
            <a:fillRect/>
          </a:stretch>
        </p:blipFill>
        <p:spPr>
          <a:xfrm>
            <a:off x="69698" y="1387143"/>
            <a:ext cx="9035555" cy="4969207"/>
          </a:xfrm>
        </p:spPr>
      </p:pic>
    </p:spTree>
    <p:extLst>
      <p:ext uri="{BB962C8B-B14F-4D97-AF65-F5344CB8AC3E}">
        <p14:creationId xmlns:p14="http://schemas.microsoft.com/office/powerpoint/2010/main" val="2319244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Hypo # 1</a:t>
            </a:r>
          </a:p>
          <a:p>
            <a:pPr marL="0" indent="0">
              <a:buNone/>
            </a:pPr>
            <a:r>
              <a:rPr lang="en-US" dirty="0"/>
              <a:t> </a:t>
            </a:r>
          </a:p>
          <a:p>
            <a:pPr marL="0" indent="0">
              <a:buNone/>
            </a:pPr>
            <a:r>
              <a:rPr lang="en-US" dirty="0"/>
              <a:t>After this conference, you approach your program’s Development Director about starting a project </a:t>
            </a:r>
            <a:r>
              <a:rPr lang="en-US" dirty="0" smtClean="0"/>
              <a:t>to assist </a:t>
            </a:r>
            <a:r>
              <a:rPr lang="en-US" dirty="0"/>
              <a:t>low-income elderly frail and disabled community members in need of (more) home health care or other </a:t>
            </a:r>
            <a:r>
              <a:rPr lang="en-US" dirty="0" smtClean="0"/>
              <a:t>Medicaid services</a:t>
            </a:r>
            <a:r>
              <a:rPr lang="en-US" dirty="0"/>
              <a:t>.   Your program’s current OAA grant funding is targeted to the overwhelming number of requests for assistance in housing by low-income elders in your service area and no one in your program currently handles Medicaid cases (other than eligibility).</a:t>
            </a:r>
          </a:p>
          <a:p>
            <a:pPr marL="0" indent="0">
              <a:buNone/>
            </a:pPr>
            <a:r>
              <a:rPr lang="en-US" dirty="0"/>
              <a:t> </a:t>
            </a:r>
          </a:p>
          <a:p>
            <a:pPr marL="0" indent="0">
              <a:buNone/>
            </a:pPr>
            <a:r>
              <a:rPr lang="en-US" dirty="0"/>
              <a:t>Together you draft a </a:t>
            </a:r>
            <a:r>
              <a:rPr lang="en-US" dirty="0" smtClean="0"/>
              <a:t>grant proposal </a:t>
            </a:r>
            <a:r>
              <a:rPr lang="en-US" dirty="0"/>
              <a:t>to </a:t>
            </a:r>
            <a:r>
              <a:rPr lang="en-US" dirty="0" smtClean="0"/>
              <a:t>help seniors </a:t>
            </a:r>
            <a:r>
              <a:rPr lang="en-US" dirty="0"/>
              <a:t>on Medicaid navigate the complaint, grievance and appeal systems in managed care. The initial proposal has been approved, and the funder has asked you to include a strategic outreach plan with your final grant proposal specifically describing how you would identify clients who could benefit from </a:t>
            </a:r>
            <a:r>
              <a:rPr lang="en-US" dirty="0" smtClean="0"/>
              <a:t>the proposal.</a:t>
            </a:r>
            <a:r>
              <a:rPr lang="en-US" dirty="0"/>
              <a:t>  </a:t>
            </a:r>
          </a:p>
          <a:p>
            <a:pPr marL="0" indent="0">
              <a:buNone/>
            </a:pPr>
            <a:r>
              <a:rPr lang="en-US" dirty="0"/>
              <a:t> </a:t>
            </a:r>
          </a:p>
          <a:p>
            <a:pPr marL="0" indent="0">
              <a:buNone/>
            </a:pPr>
            <a:r>
              <a:rPr lang="en-US" dirty="0"/>
              <a:t>What are some initial ideas you can jot down before going to a brainstorming session with your local ADRC partner?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30</a:t>
            </a:fld>
            <a:endParaRPr lang="en-US" dirty="0"/>
          </a:p>
        </p:txBody>
      </p:sp>
    </p:spTree>
    <p:extLst>
      <p:ext uri="{BB962C8B-B14F-4D97-AF65-F5344CB8AC3E}">
        <p14:creationId xmlns:p14="http://schemas.microsoft.com/office/powerpoint/2010/main" val="2861024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2</a:t>
            </a:r>
          </a:p>
          <a:p>
            <a:pPr marL="0" indent="0">
              <a:buNone/>
            </a:pPr>
            <a:r>
              <a:rPr lang="en-US" dirty="0"/>
              <a:t> </a:t>
            </a:r>
          </a:p>
          <a:p>
            <a:pPr marL="0" indent="0">
              <a:buNone/>
            </a:pPr>
            <a:r>
              <a:rPr lang="en-US" dirty="0"/>
              <a:t>Anna is a 78 year old woman enrolled in United Health (non LTC).  She resides in Baker County which is a very rural area.  Anna trips in her home and experiences a nasty fall.  She is hospitalized at a hospital in nearby Duval County.  She spends a week in the hospital and is finally ready for discharge.  </a:t>
            </a:r>
            <a:endParaRPr lang="en-US" dirty="0" smtClean="0"/>
          </a:p>
          <a:p>
            <a:pPr marL="0" indent="0">
              <a:buNone/>
            </a:pPr>
            <a:endParaRPr lang="en-US" dirty="0"/>
          </a:p>
          <a:p>
            <a:pPr marL="0" indent="0">
              <a:buNone/>
            </a:pPr>
            <a:r>
              <a:rPr lang="en-US" dirty="0" smtClean="0"/>
              <a:t>As </a:t>
            </a:r>
            <a:r>
              <a:rPr lang="en-US" dirty="0"/>
              <a:t>the social worker is working on the discharge plan, he discovers only one home health agency can staff Anna's wound care needs given her rural location.   The home health agency is not in network with United Healthcare but is in network with Sunshine.  What can you do to help facilitate Anna's discharge?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31</a:t>
            </a:fld>
            <a:endParaRPr lang="en-US" dirty="0"/>
          </a:p>
        </p:txBody>
      </p:sp>
    </p:spTree>
    <p:extLst>
      <p:ext uri="{BB962C8B-B14F-4D97-AF65-F5344CB8AC3E}">
        <p14:creationId xmlns:p14="http://schemas.microsoft.com/office/powerpoint/2010/main" val="3271178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 3</a:t>
            </a:r>
          </a:p>
          <a:p>
            <a:pPr marL="0" indent="0">
              <a:buNone/>
            </a:pPr>
            <a:r>
              <a:rPr lang="en-US" dirty="0"/>
              <a:t> </a:t>
            </a:r>
          </a:p>
          <a:p>
            <a:pPr marL="0" indent="0">
              <a:buNone/>
            </a:pPr>
            <a:r>
              <a:rPr lang="en-US" dirty="0"/>
              <a:t>Michael is a 64 year old man who was recently referred to an Endocrinologist by his primary care physician with whom you partner.  Michael lives in Walton County.  The primary care physician informs you that the closest endocrinologist is in Leon County (138 miles from your client's home with a drive time of approximately 2 hours). </a:t>
            </a:r>
            <a:endParaRPr lang="en-US" dirty="0" smtClean="0"/>
          </a:p>
          <a:p>
            <a:pPr marL="0" indent="0">
              <a:buNone/>
            </a:pPr>
            <a:endParaRPr lang="en-US" dirty="0"/>
          </a:p>
          <a:p>
            <a:pPr marL="0" indent="0">
              <a:buNone/>
            </a:pPr>
            <a:r>
              <a:rPr lang="en-US" dirty="0" smtClean="0"/>
              <a:t> </a:t>
            </a:r>
            <a:r>
              <a:rPr lang="en-US" dirty="0"/>
              <a:t>The physician is also concerned that, because Michael has serious lower back pain issues and a catheter, that the drive will be too difficult for him.  However, knowing the importance of the Endocrinologist's work up, the physician states that Michael will just have to make the trip.  Can you help the physician connect his patient to needed care that accommodates his patient's location and disability?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32</a:t>
            </a:fld>
            <a:endParaRPr lang="en-US" dirty="0"/>
          </a:p>
        </p:txBody>
      </p:sp>
    </p:spTree>
    <p:extLst>
      <p:ext uri="{BB962C8B-B14F-4D97-AF65-F5344CB8AC3E}">
        <p14:creationId xmlns:p14="http://schemas.microsoft.com/office/powerpoint/2010/main" val="863163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4</a:t>
            </a:r>
          </a:p>
          <a:p>
            <a:endParaRPr lang="en-US" dirty="0" smtClean="0"/>
          </a:p>
          <a:p>
            <a:pPr marL="0" indent="0">
              <a:buNone/>
            </a:pPr>
            <a:r>
              <a:rPr lang="en-US" dirty="0" smtClean="0"/>
              <a:t>C.C</a:t>
            </a:r>
            <a:r>
              <a:rPr lang="en-US" dirty="0"/>
              <a:t>. is an 82 year old resident of Miami Florida with Alzheimer's. A widow she lives with her adult daughter who is C.C's caretaker and guardian. C.C. needs constant supervision and assistance with all of her activities of daily living including dressing, eating and bathing.</a:t>
            </a:r>
          </a:p>
          <a:p>
            <a:pPr marL="0" indent="0">
              <a:buNone/>
            </a:pPr>
            <a:r>
              <a:rPr lang="en-US" dirty="0"/>
              <a:t> </a:t>
            </a:r>
          </a:p>
          <a:p>
            <a:pPr marL="0" indent="0">
              <a:buNone/>
            </a:pPr>
            <a:r>
              <a:rPr lang="en-US" dirty="0"/>
              <a:t>C.C.'s daughter has been caring for her mother in her home for more than 6 years. She has been paying out of pocket for home health care but is now at the breaking point financially. Her job requires that she work 60 hours per week. She needs to keep this job so she can support both herself and her mother.</a:t>
            </a:r>
          </a:p>
          <a:p>
            <a:pPr marL="0" indent="0">
              <a:buNone/>
            </a:pPr>
            <a:r>
              <a:rPr lang="en-US" dirty="0"/>
              <a:t> </a:t>
            </a:r>
          </a:p>
          <a:p>
            <a:pPr marL="0" indent="0">
              <a:buNone/>
            </a:pPr>
            <a:r>
              <a:rPr lang="en-US" dirty="0"/>
              <a:t>Ultimately, C.C. is accepted and enrolled into the LTC Medicaid Waiver program. For her mother's plan of care, the daughter requests 70 hours of in-home care to cover time the daughter must be away at work and doing household errands. The health plan only agrees to provide 40 hours of in-home care stating that the extra hours are only needed for the daughter's "convenience" and that they do not cover "custodial care."</a:t>
            </a:r>
          </a:p>
          <a:p>
            <a:pPr marL="0" indent="0">
              <a:buNone/>
            </a:pPr>
            <a:r>
              <a:rPr lang="en-US" dirty="0"/>
              <a:t> </a:t>
            </a:r>
          </a:p>
          <a:p>
            <a:pPr marL="0" indent="0">
              <a:buNone/>
            </a:pPr>
            <a:r>
              <a:rPr lang="en-US" dirty="0"/>
              <a:t>What can you do to advocate for increased in-home hours for C.C.?</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33</a:t>
            </a:fld>
            <a:endParaRPr lang="en-US" dirty="0"/>
          </a:p>
        </p:txBody>
      </p:sp>
    </p:spTree>
    <p:extLst>
      <p:ext uri="{BB962C8B-B14F-4D97-AF65-F5344CB8AC3E}">
        <p14:creationId xmlns:p14="http://schemas.microsoft.com/office/powerpoint/2010/main" val="3518760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 5</a:t>
            </a:r>
          </a:p>
          <a:p>
            <a:pPr marL="0" indent="0">
              <a:buNone/>
            </a:pPr>
            <a:r>
              <a:rPr lang="en-US" dirty="0"/>
              <a:t> </a:t>
            </a:r>
          </a:p>
          <a:p>
            <a:pPr marL="0" indent="0">
              <a:buNone/>
            </a:pPr>
            <a:r>
              <a:rPr lang="en-US" dirty="0"/>
              <a:t>Jane’s daughter Mary calls your office on April 15 about her Mom. Jane suffers from severe dementia, she is paralyzed and incontinent.  She was enrolled in a Comprehensive Plan, Plan X, effective March 18. Mary was pleased that a Plan X case manager came within the week on March 21, and prepared a plan of care that provided Jane with all of the home health care assistance that Mary and her mother’s doctor believe is needed, as well as other services. </a:t>
            </a:r>
          </a:p>
          <a:p>
            <a:pPr marL="0" indent="0">
              <a:buNone/>
            </a:pPr>
            <a:r>
              <a:rPr lang="en-US" dirty="0"/>
              <a:t> </a:t>
            </a:r>
          </a:p>
          <a:p>
            <a:pPr marL="0" indent="0">
              <a:buNone/>
            </a:pPr>
            <a:r>
              <a:rPr lang="en-US" dirty="0"/>
              <a:t>However, it has now been over 3 weeks since the initial visit and Jane has only received a fraction of the home health care hours of services that were authorized. Mary called the plan and they don’t disagree that Jane needs the authorized services and promise that they are trying to find a providers </a:t>
            </a:r>
            <a:r>
              <a:rPr lang="en-US" dirty="0" err="1"/>
              <a:t>asap</a:t>
            </a:r>
            <a:r>
              <a:rPr lang="en-US" dirty="0"/>
              <a:t>. Mary has also filed an on-line complaint with AHCA and called the Agency; they too say they are working on your mother’s case with Plan X. There is no notice of an Adverse Benefit Determination), and your legal aid program only accepts cases on behalf of clients who have received an ABD.  What can be done?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34</a:t>
            </a:fld>
            <a:endParaRPr lang="en-US" dirty="0"/>
          </a:p>
        </p:txBody>
      </p:sp>
    </p:spTree>
    <p:extLst>
      <p:ext uri="{BB962C8B-B14F-4D97-AF65-F5344CB8AC3E}">
        <p14:creationId xmlns:p14="http://schemas.microsoft.com/office/powerpoint/2010/main" val="1193569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#6</a:t>
            </a:r>
          </a:p>
          <a:p>
            <a:pPr marL="0" indent="0">
              <a:buNone/>
            </a:pPr>
            <a:r>
              <a:rPr lang="en-US" dirty="0"/>
              <a:t> </a:t>
            </a:r>
          </a:p>
          <a:p>
            <a:pPr marL="0" indent="0">
              <a:buNone/>
            </a:pPr>
            <a:r>
              <a:rPr lang="en-US" dirty="0"/>
              <a:t>You have a robust Fair Housing program in your office.  The directing attorney asks you to staff a case with her.  Her client is a 62 year old man with significant physical disabilities (cannot ambulate or transfer independently).  The supportive housing apartment complex where the man has resided for the past 10 years has given him notice of eviction for failing to maintain the cleanliness of his apartment.  The client is enrolled in the LTC waiver and has an assigned case manager.  He receives house cleaning services 3x per week.  He often has feces on the floor because, when he needs to toilet, there is no one to help him transfer.  The service does not clean the feces well because the client, who has a serious and persistent mental illness, directs them not to.   The directing attorney wants to know if the LTC waiver is doing all they can to help this man stay in his apartment.  The attorney also wants to know about the LTC waiver case manager’s role. </a:t>
            </a:r>
          </a:p>
          <a:p>
            <a:pPr marL="0" indent="0">
              <a:buNone/>
            </a:pPr>
            <a:r>
              <a:rPr lang="en-US" dirty="0"/>
              <a:t> </a:t>
            </a:r>
          </a:p>
          <a:p>
            <a:pPr marL="0" indent="0">
              <a:buNone/>
            </a:pPr>
            <a:r>
              <a:rPr lang="en-US" dirty="0"/>
              <a:t>What kinds of questions should you ask to determine whether your Medicaid advocacy can assist this client in requesting a reasonable accommodation and avoiding present and future eviction attempts?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35</a:t>
            </a:fld>
            <a:endParaRPr lang="en-US" dirty="0"/>
          </a:p>
        </p:txBody>
      </p:sp>
    </p:spTree>
    <p:extLst>
      <p:ext uri="{BB962C8B-B14F-4D97-AF65-F5344CB8AC3E}">
        <p14:creationId xmlns:p14="http://schemas.microsoft.com/office/powerpoint/2010/main" val="155096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r>
              <a:rPr lang="en-US" dirty="0"/>
              <a:t>r</a:t>
            </a:r>
          </a:p>
        </p:txBody>
      </p:sp>
      <p:pic>
        <p:nvPicPr>
          <p:cNvPr id="5" name="Picture 4" descr="Screen Shot 2018-08-30 at 2.30.43 PM.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39900" y="0"/>
            <a:ext cx="5651586" cy="6858000"/>
          </a:xfrm>
          <a:prstGeom prst="rect">
            <a:avLst/>
          </a:prstGeom>
        </p:spPr>
      </p:pic>
      <p:sp>
        <p:nvSpPr>
          <p:cNvPr id="4" name="Slide Number Placeholder 3"/>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2082576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115" y="-145464"/>
            <a:ext cx="7336160" cy="1306873"/>
          </a:xfrm>
        </p:spPr>
        <p:txBody>
          <a:bodyPr/>
          <a:lstStyle/>
          <a:p>
            <a:r>
              <a:rPr lang="en-US" sz="4400" dirty="0"/>
              <a:t>On-line Web Based Guide</a:t>
            </a:r>
          </a:p>
        </p:txBody>
      </p:sp>
      <p:pic>
        <p:nvPicPr>
          <p:cNvPr id="6" name="Content Placeholder 5" descr="Screen Shot 2018-08-27 at 4.46.27 PM.png"/>
          <p:cNvPicPr>
            <a:picLocks noGrp="1" noChangeAspect="1"/>
          </p:cNvPicPr>
          <p:nvPr>
            <p:ph idx="1"/>
          </p:nvPr>
        </p:nvPicPr>
        <p:blipFill>
          <a:blip r:embed="rId3" cstate="print">
            <a:extLst>
              <a:ext uri="{28A0092B-C50C-407E-A947-70E740481C1C}">
                <a14:useLocalDpi xmlns:a14="http://schemas.microsoft.com/office/drawing/2010/main"/>
              </a:ext>
            </a:extLst>
          </a:blip>
          <a:srcRect t="1045" b="1045"/>
          <a:stretch>
            <a:fillRect/>
          </a:stretch>
        </p:blipFill>
        <p:spPr>
          <a:xfrm>
            <a:off x="398135" y="1674041"/>
            <a:ext cx="8449254" cy="4646764"/>
          </a:xfrm>
          <a:ln w="57150" cmpd="sng">
            <a:solidFill>
              <a:srgbClr val="E86B4B"/>
            </a:solidFill>
          </a:ln>
        </p:spPr>
      </p:pic>
      <p:sp>
        <p:nvSpPr>
          <p:cNvPr id="3" name="Slide Number Placeholder 2"/>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372608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942"/>
            <a:ext cx="7775388" cy="1391024"/>
          </a:xfrm>
        </p:spPr>
        <p:txBody>
          <a:bodyPr/>
          <a:lstStyle/>
          <a:p>
            <a:r>
              <a:rPr lang="en-US" sz="4400" dirty="0"/>
              <a:t>Overview of Guide</a:t>
            </a:r>
          </a:p>
        </p:txBody>
      </p:sp>
      <p:sp>
        <p:nvSpPr>
          <p:cNvPr id="3" name="Content Placeholder 2"/>
          <p:cNvSpPr>
            <a:spLocks noGrp="1"/>
          </p:cNvSpPr>
          <p:nvPr>
            <p:ph idx="1"/>
          </p:nvPr>
        </p:nvSpPr>
        <p:spPr>
          <a:xfrm>
            <a:off x="575884" y="1600200"/>
            <a:ext cx="7959008" cy="4942129"/>
          </a:xfrm>
          <a:ln w="57150" cmpd="sng">
            <a:solidFill>
              <a:srgbClr val="E86B4B"/>
            </a:solidFill>
          </a:ln>
        </p:spPr>
        <p:txBody>
          <a:bodyPr>
            <a:normAutofit fontScale="85000" lnSpcReduction="20000"/>
          </a:bodyPr>
          <a:lstStyle/>
          <a:p>
            <a:pPr>
              <a:lnSpc>
                <a:spcPct val="170000"/>
              </a:lnSpc>
            </a:pPr>
            <a:r>
              <a:rPr lang="en-US" dirty="0"/>
              <a:t>Who is eligible?</a:t>
            </a:r>
          </a:p>
          <a:p>
            <a:pPr>
              <a:lnSpc>
                <a:spcPct val="170000"/>
              </a:lnSpc>
            </a:pPr>
            <a:r>
              <a:rPr lang="en-US" dirty="0"/>
              <a:t>How to apply?</a:t>
            </a:r>
          </a:p>
          <a:p>
            <a:pPr>
              <a:lnSpc>
                <a:spcPct val="170000"/>
              </a:lnSpc>
            </a:pPr>
            <a:r>
              <a:rPr lang="en-US" dirty="0"/>
              <a:t>What to do if application denied or delayed?</a:t>
            </a:r>
          </a:p>
          <a:p>
            <a:pPr>
              <a:lnSpc>
                <a:spcPct val="170000"/>
              </a:lnSpc>
            </a:pPr>
            <a:r>
              <a:rPr lang="en-US" dirty="0"/>
              <a:t>How does waiting list work?</a:t>
            </a:r>
          </a:p>
          <a:p>
            <a:pPr>
              <a:lnSpc>
                <a:spcPct val="170000"/>
              </a:lnSpc>
            </a:pPr>
            <a:r>
              <a:rPr lang="en-US" dirty="0"/>
              <a:t>What to do if eligibility is terminated?</a:t>
            </a:r>
          </a:p>
          <a:p>
            <a:pPr>
              <a:lnSpc>
                <a:spcPct val="170000"/>
              </a:lnSpc>
            </a:pPr>
            <a:r>
              <a:rPr lang="en-US" dirty="0"/>
              <a:t>What services are covered and how is care plan developed? </a:t>
            </a:r>
          </a:p>
          <a:p>
            <a:pPr>
              <a:lnSpc>
                <a:spcPct val="170000"/>
              </a:lnSpc>
            </a:pPr>
            <a:r>
              <a:rPr lang="en-US" dirty="0"/>
              <a:t>How does managed care work?</a:t>
            </a:r>
          </a:p>
          <a:p>
            <a:pPr>
              <a:lnSpc>
                <a:spcPct val="120000"/>
              </a:lnSpc>
            </a:pPr>
            <a:r>
              <a:rPr lang="en-US" dirty="0"/>
              <a:t>What to do if services are delayed, denied, terminated or reduced?</a:t>
            </a:r>
          </a:p>
          <a:p>
            <a:pPr>
              <a:lnSpc>
                <a:spcPct val="170000"/>
              </a:lnSpc>
            </a:pPr>
            <a:endParaRPr lang="en-US" dirty="0"/>
          </a:p>
          <a:p>
            <a:pPr>
              <a:lnSpc>
                <a:spcPct val="170000"/>
              </a:lnSpc>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1297943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Authority </a:t>
            </a:r>
            <a:r>
              <a:rPr lang="en-US" dirty="0"/>
              <a:t>G</a:t>
            </a:r>
            <a:r>
              <a:rPr lang="en-US" dirty="0" smtClean="0"/>
              <a:t>overns?</a:t>
            </a:r>
            <a:endParaRPr lang="en-US" dirty="0"/>
          </a:p>
        </p:txBody>
      </p:sp>
      <p:sp>
        <p:nvSpPr>
          <p:cNvPr id="3" name="Content Placeholder 2"/>
          <p:cNvSpPr>
            <a:spLocks noGrp="1"/>
          </p:cNvSpPr>
          <p:nvPr>
            <p:ph idx="1"/>
          </p:nvPr>
        </p:nvSpPr>
        <p:spPr>
          <a:xfrm>
            <a:off x="560564" y="1620198"/>
            <a:ext cx="7974328" cy="4922131"/>
          </a:xfrm>
          <a:ln w="57150" cmpd="sng">
            <a:solidFill>
              <a:srgbClr val="E86B4B"/>
            </a:solidFill>
          </a:ln>
        </p:spPr>
        <p:txBody>
          <a:bodyPr>
            <a:normAutofit lnSpcReduction="10000"/>
          </a:bodyPr>
          <a:lstStyle/>
          <a:p>
            <a:pPr lvl="1">
              <a:lnSpc>
                <a:spcPct val="160000"/>
              </a:lnSpc>
            </a:pPr>
            <a:r>
              <a:rPr lang="en-US" sz="1100" i="1" dirty="0"/>
              <a:t>See, Advocates Guide, section 15</a:t>
            </a:r>
            <a:endParaRPr lang="en-US" sz="1100" i="1" dirty="0">
              <a:hlinkClick r:id="rId2"/>
            </a:endParaRPr>
          </a:p>
          <a:p>
            <a:pPr>
              <a:lnSpc>
                <a:spcPct val="160000"/>
              </a:lnSpc>
            </a:pPr>
            <a:r>
              <a:rPr lang="en-US" dirty="0"/>
              <a:t>Federal statute</a:t>
            </a:r>
          </a:p>
          <a:p>
            <a:pPr lvl="1">
              <a:lnSpc>
                <a:spcPct val="160000"/>
              </a:lnSpc>
            </a:pPr>
            <a:r>
              <a:rPr lang="en-US" dirty="0"/>
              <a:t>Federal regulations (C.F.R.)</a:t>
            </a:r>
          </a:p>
          <a:p>
            <a:pPr>
              <a:lnSpc>
                <a:spcPct val="160000"/>
              </a:lnSpc>
            </a:pPr>
            <a:r>
              <a:rPr lang="en-US" dirty="0"/>
              <a:t>State statute</a:t>
            </a:r>
          </a:p>
          <a:p>
            <a:pPr lvl="1">
              <a:lnSpc>
                <a:spcPct val="160000"/>
              </a:lnSpc>
            </a:pPr>
            <a:r>
              <a:rPr lang="en-US" dirty="0"/>
              <a:t>State rule (F.A.C.)</a:t>
            </a:r>
          </a:p>
          <a:p>
            <a:pPr>
              <a:lnSpc>
                <a:spcPct val="160000"/>
              </a:lnSpc>
            </a:pPr>
            <a:r>
              <a:rPr lang="en-US" dirty="0"/>
              <a:t>Waiver application and approval</a:t>
            </a:r>
          </a:p>
          <a:p>
            <a:pPr>
              <a:lnSpc>
                <a:spcPct val="160000"/>
              </a:lnSpc>
            </a:pPr>
            <a:r>
              <a:rPr lang="en-US" dirty="0"/>
              <a:t>Agency for Health Care (AHCA)Model Contract</a:t>
            </a:r>
          </a:p>
          <a:p>
            <a:pPr lvl="1">
              <a:lnSpc>
                <a:spcPct val="160000"/>
              </a:lnSpc>
            </a:pPr>
            <a:r>
              <a:rPr lang="en-US" dirty="0"/>
              <a:t>Contract </a:t>
            </a:r>
            <a:r>
              <a:rPr lang="en-US" dirty="0" smtClean="0"/>
              <a:t>MMA and LTC attachments</a:t>
            </a:r>
            <a:endParaRPr lang="en-US" dirty="0"/>
          </a:p>
          <a:p>
            <a:pPr>
              <a:lnSpc>
                <a:spcPct val="160000"/>
              </a:lnSpc>
            </a:pPr>
            <a:r>
              <a:rPr lang="en-US" dirty="0"/>
              <a:t>DOEA Program </a:t>
            </a:r>
            <a:r>
              <a:rPr lang="en-US" dirty="0" smtClean="0"/>
              <a:t>Manual (LTC)</a:t>
            </a:r>
            <a:endParaRPr lang="en-US" dirty="0"/>
          </a:p>
          <a:p>
            <a:pPr marL="0" indent="0">
              <a:lnSpc>
                <a:spcPct val="160000"/>
              </a:lnSpc>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7</a:t>
            </a:fld>
            <a:endParaRPr lang="en-US" dirty="0"/>
          </a:p>
        </p:txBody>
      </p:sp>
    </p:spTree>
    <p:extLst>
      <p:ext uri="{BB962C8B-B14F-4D97-AF65-F5344CB8AC3E}">
        <p14:creationId xmlns:p14="http://schemas.microsoft.com/office/powerpoint/2010/main" val="106948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04C584-335E-804C-BBE5-1AA2321D6699}"/>
              </a:ext>
            </a:extLst>
          </p:cNvPr>
          <p:cNvSpPr>
            <a:spLocks noGrp="1"/>
          </p:cNvSpPr>
          <p:nvPr>
            <p:ph type="title"/>
          </p:nvPr>
        </p:nvSpPr>
        <p:spPr/>
        <p:txBody>
          <a:bodyPr/>
          <a:lstStyle/>
          <a:p>
            <a:r>
              <a:rPr lang="en-US" dirty="0"/>
              <a:t>What Plans are </a:t>
            </a:r>
            <a:r>
              <a:rPr lang="en-US" dirty="0" smtClean="0"/>
              <a:t>Available</a:t>
            </a:r>
            <a:r>
              <a:rPr lang="en-US" dirty="0"/>
              <a:t>?</a:t>
            </a:r>
          </a:p>
        </p:txBody>
      </p:sp>
      <p:sp>
        <p:nvSpPr>
          <p:cNvPr id="5" name="Content Placeholder 2">
            <a:extLst>
              <a:ext uri="{FF2B5EF4-FFF2-40B4-BE49-F238E27FC236}">
                <a16:creationId xmlns="" xmlns:a16="http://schemas.microsoft.com/office/drawing/2014/main" id="{A0D8511B-9775-B141-99F2-4DF96CF4187E}"/>
              </a:ext>
            </a:extLst>
          </p:cNvPr>
          <p:cNvSpPr>
            <a:spLocks noGrp="1"/>
          </p:cNvSpPr>
          <p:nvPr>
            <p:ph idx="1"/>
          </p:nvPr>
        </p:nvSpPr>
        <p:spPr>
          <a:ln w="57150" cmpd="sng">
            <a:solidFill>
              <a:srgbClr val="E86B4B"/>
            </a:solidFill>
          </a:ln>
        </p:spPr>
        <p:txBody>
          <a:bodyPr>
            <a:normAutofit lnSpcReduction="10000"/>
          </a:bodyPr>
          <a:lstStyle/>
          <a:p>
            <a:pPr>
              <a:lnSpc>
                <a:spcPct val="150000"/>
              </a:lnSpc>
            </a:pPr>
            <a:r>
              <a:rPr lang="en-US" dirty="0"/>
              <a:t>Managed Medical Assistance (MMA)</a:t>
            </a:r>
          </a:p>
          <a:p>
            <a:pPr lvl="1">
              <a:lnSpc>
                <a:spcPct val="150000"/>
              </a:lnSpc>
            </a:pPr>
            <a:r>
              <a:rPr lang="en-US" dirty="0"/>
              <a:t>Not available for those eligible for LTC services</a:t>
            </a:r>
          </a:p>
          <a:p>
            <a:pPr>
              <a:lnSpc>
                <a:spcPct val="150000"/>
              </a:lnSpc>
            </a:pPr>
            <a:r>
              <a:rPr lang="en-US" sz="2400" dirty="0"/>
              <a:t>Long Term Care Plus (LTC+)</a:t>
            </a:r>
          </a:p>
          <a:p>
            <a:pPr lvl="1">
              <a:lnSpc>
                <a:spcPct val="150000"/>
              </a:lnSpc>
            </a:pPr>
            <a:r>
              <a:rPr lang="en-US" dirty="0"/>
              <a:t>MMA services + LTC services</a:t>
            </a:r>
          </a:p>
          <a:p>
            <a:pPr lvl="1">
              <a:lnSpc>
                <a:spcPct val="150000"/>
              </a:lnSpc>
            </a:pPr>
            <a:r>
              <a:rPr lang="en-US" dirty="0"/>
              <a:t>Not available to those only eligible for MMA</a:t>
            </a:r>
          </a:p>
          <a:p>
            <a:pPr>
              <a:lnSpc>
                <a:spcPct val="150000"/>
              </a:lnSpc>
            </a:pPr>
            <a:r>
              <a:rPr lang="en-US" sz="2400" dirty="0"/>
              <a:t>Comprehensive</a:t>
            </a:r>
          </a:p>
          <a:p>
            <a:pPr lvl="1">
              <a:lnSpc>
                <a:spcPct val="150000"/>
              </a:lnSpc>
            </a:pPr>
            <a:r>
              <a:rPr lang="en-US" dirty="0"/>
              <a:t>MMA Services + LTC services</a:t>
            </a:r>
          </a:p>
          <a:p>
            <a:pPr>
              <a:lnSpc>
                <a:spcPct val="150000"/>
              </a:lnSpc>
            </a:pPr>
            <a:r>
              <a:rPr lang="en-US" dirty="0"/>
              <a:t>Specialty</a:t>
            </a:r>
          </a:p>
          <a:p>
            <a:pPr>
              <a:lnSpc>
                <a:spcPct val="150000"/>
              </a:lnSpc>
            </a:pPr>
            <a:r>
              <a:rPr lang="en-US" sz="2400" dirty="0"/>
              <a:t>Dental</a:t>
            </a:r>
          </a:p>
        </p:txBody>
      </p:sp>
      <p:sp>
        <p:nvSpPr>
          <p:cNvPr id="3" name="Slide Number Placeholder 2"/>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344514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66" y="0"/>
            <a:ext cx="8229600" cy="959556"/>
          </a:xfrm>
        </p:spPr>
        <p:txBody>
          <a:bodyPr/>
          <a:lstStyle/>
          <a:p>
            <a:r>
              <a:rPr lang="en-US" sz="4400" dirty="0" smtClean="0"/>
              <a:t>What Services are Covered?</a:t>
            </a:r>
            <a:endParaRPr lang="en-US" sz="4400" dirty="0"/>
          </a:p>
        </p:txBody>
      </p:sp>
      <p:sp>
        <p:nvSpPr>
          <p:cNvPr id="3" name="Content Placeholder 2"/>
          <p:cNvSpPr>
            <a:spLocks noGrp="1"/>
          </p:cNvSpPr>
          <p:nvPr>
            <p:ph idx="1"/>
          </p:nvPr>
        </p:nvSpPr>
        <p:spPr>
          <a:xfrm>
            <a:off x="457199" y="1114778"/>
            <a:ext cx="8390467" cy="5011385"/>
          </a:xfrm>
          <a:noFill/>
          <a:ln w="57150" cmpd="sng">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endParaRPr lang="en-US" dirty="0" smtClean="0">
              <a:solidFill>
                <a:schemeClr val="tx1">
                  <a:lumMod val="50000"/>
                  <a:lumOff val="50000"/>
                </a:schemeClr>
              </a:solidFill>
              <a:latin typeface="+mj-lt"/>
            </a:endParaRPr>
          </a:p>
          <a:p>
            <a:r>
              <a:rPr lang="en-US" dirty="0" smtClean="0">
                <a:solidFill>
                  <a:schemeClr val="tx1">
                    <a:lumMod val="50000"/>
                    <a:lumOff val="50000"/>
                  </a:schemeClr>
                </a:solidFill>
                <a:latin typeface="+mj-lt"/>
              </a:rPr>
              <a:t>State Statute</a:t>
            </a:r>
          </a:p>
          <a:p>
            <a:pPr marL="0" indent="0">
              <a:buNone/>
            </a:pPr>
            <a:endParaRPr lang="en-US" dirty="0">
              <a:solidFill>
                <a:schemeClr val="tx1">
                  <a:lumMod val="50000"/>
                  <a:lumOff val="50000"/>
                </a:schemeClr>
              </a:solidFill>
              <a:latin typeface="+mj-lt"/>
            </a:endParaRPr>
          </a:p>
          <a:p>
            <a:r>
              <a:rPr lang="en-US" dirty="0" smtClean="0">
                <a:solidFill>
                  <a:schemeClr val="tx1">
                    <a:lumMod val="50000"/>
                    <a:lumOff val="50000"/>
                  </a:schemeClr>
                </a:solidFill>
                <a:latin typeface="+mj-lt"/>
              </a:rPr>
              <a:t>Contract</a:t>
            </a:r>
          </a:p>
          <a:p>
            <a:endParaRPr lang="en-US" dirty="0">
              <a:solidFill>
                <a:schemeClr val="tx1">
                  <a:lumMod val="50000"/>
                  <a:lumOff val="50000"/>
                </a:schemeClr>
              </a:solidFill>
              <a:latin typeface="+mj-lt"/>
            </a:endParaRPr>
          </a:p>
          <a:p>
            <a:r>
              <a:rPr lang="en-US" dirty="0" smtClean="0">
                <a:solidFill>
                  <a:schemeClr val="tx1">
                    <a:lumMod val="50000"/>
                    <a:lumOff val="50000"/>
                  </a:schemeClr>
                </a:solidFill>
                <a:latin typeface="+mj-lt"/>
              </a:rPr>
              <a:t>Rule</a:t>
            </a:r>
          </a:p>
          <a:p>
            <a:endParaRPr lang="en-US" dirty="0">
              <a:solidFill>
                <a:schemeClr val="tx1">
                  <a:lumMod val="50000"/>
                  <a:lumOff val="50000"/>
                </a:schemeClr>
              </a:solidFill>
              <a:latin typeface="+mj-lt"/>
            </a:endParaRPr>
          </a:p>
          <a:p>
            <a:r>
              <a:rPr lang="en-US" dirty="0">
                <a:solidFill>
                  <a:schemeClr val="tx1">
                    <a:lumMod val="50000"/>
                    <a:lumOff val="50000"/>
                  </a:schemeClr>
                </a:solidFill>
                <a:latin typeface="+mj-lt"/>
              </a:rPr>
              <a:t>Coverages, Services, &amp; Limitations Handbooks:  </a:t>
            </a:r>
            <a:r>
              <a:rPr lang="en-US" dirty="0">
                <a:solidFill>
                  <a:schemeClr val="tx1">
                    <a:lumMod val="50000"/>
                    <a:lumOff val="50000"/>
                  </a:schemeClr>
                </a:solidFill>
                <a:latin typeface="+mj-lt"/>
                <a:hlinkClick r:id="rId2"/>
              </a:rPr>
              <a:t>http://ahca.myflorida.com/medicaid/review/</a:t>
            </a:r>
            <a:r>
              <a:rPr lang="en-US" dirty="0" smtClean="0">
                <a:solidFill>
                  <a:schemeClr val="tx1">
                    <a:lumMod val="50000"/>
                    <a:lumOff val="50000"/>
                  </a:schemeClr>
                </a:solidFill>
                <a:latin typeface="+mj-lt"/>
                <a:hlinkClick r:id="rId2"/>
              </a:rPr>
              <a:t>index.shtml</a:t>
            </a:r>
            <a:endParaRPr lang="en-US" dirty="0" smtClean="0">
              <a:solidFill>
                <a:schemeClr val="tx1">
                  <a:lumMod val="50000"/>
                  <a:lumOff val="50000"/>
                </a:schemeClr>
              </a:solidFill>
              <a:latin typeface="+mj-lt"/>
            </a:endParaRPr>
          </a:p>
          <a:p>
            <a:endParaRPr lang="en-US" dirty="0" smtClean="0">
              <a:solidFill>
                <a:schemeClr val="tx1">
                  <a:lumMod val="50000"/>
                  <a:lumOff val="50000"/>
                </a:schemeClr>
              </a:solidFill>
              <a:latin typeface="+mj-lt"/>
            </a:endParaRPr>
          </a:p>
          <a:p>
            <a:r>
              <a:rPr lang="en-US" dirty="0" smtClean="0">
                <a:latin typeface="+mj-lt"/>
              </a:rPr>
              <a:t>“Mixed</a:t>
            </a:r>
            <a:r>
              <a:rPr lang="en-US" dirty="0">
                <a:latin typeface="+mj-lt"/>
              </a:rPr>
              <a:t>” services</a:t>
            </a:r>
          </a:p>
          <a:p>
            <a:endParaRPr lang="en-US" dirty="0">
              <a:solidFill>
                <a:schemeClr val="tx1">
                  <a:lumMod val="50000"/>
                  <a:lumOff val="50000"/>
                </a:schemeClr>
              </a:solidFill>
              <a:latin typeface="+mj-lt"/>
            </a:endParaRPr>
          </a:p>
          <a:p>
            <a:endParaRPr lang="en-US" dirty="0" smtClean="0">
              <a:solidFill>
                <a:schemeClr val="tx1">
                  <a:lumMod val="50000"/>
                  <a:lumOff val="50000"/>
                </a:schemeClr>
              </a:solidFill>
              <a:latin typeface="+mj-lt"/>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1169886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8996</TotalTime>
  <Words>2592</Words>
  <Application>Microsoft Macintosh PowerPoint</Application>
  <PresentationFormat>On-screen Show (4:3)</PresentationFormat>
  <Paragraphs>385</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Medicaid Managed Care: Helping Elderly Clients Obtain Medically Necessary Services</vt:lpstr>
      <vt:lpstr>Overview of Session</vt:lpstr>
      <vt:lpstr>What are Some Resources?</vt:lpstr>
      <vt:lpstr> </vt:lpstr>
      <vt:lpstr>On-line Web Based Guide</vt:lpstr>
      <vt:lpstr>Overview of Guide</vt:lpstr>
      <vt:lpstr>What Authority Governs?</vt:lpstr>
      <vt:lpstr>What Plans are Available?</vt:lpstr>
      <vt:lpstr>What Services are Covered?</vt:lpstr>
      <vt:lpstr>What Coverage Standards Apply?</vt:lpstr>
      <vt:lpstr>Florida’s Definition of Medical Necessity </vt:lpstr>
      <vt:lpstr>Medical Necessity Definition for HCBS</vt:lpstr>
      <vt:lpstr>LTC Network Adequacy /Time Standards</vt:lpstr>
      <vt:lpstr>MMA Network Adequacy /Time Standards</vt:lpstr>
      <vt:lpstr>Good Cause for Disenrollment</vt:lpstr>
      <vt:lpstr>Good Cause for Disenrollment</vt:lpstr>
      <vt:lpstr>Good Cause for Disenrollment</vt:lpstr>
      <vt:lpstr>Good Cause for Disenrollment- no exhaustion required</vt:lpstr>
      <vt:lpstr>Timeframe for Disenrollment determinations</vt:lpstr>
      <vt:lpstr>Complaints, Grievances, &amp; Appeals </vt:lpstr>
      <vt:lpstr>Complaints AHCA SMMC Complaint Hub</vt:lpstr>
      <vt:lpstr>Grievances</vt:lpstr>
      <vt:lpstr>Appeals</vt:lpstr>
      <vt:lpstr>Appeals: Notice</vt:lpstr>
      <vt:lpstr>Appeals: Process</vt:lpstr>
      <vt:lpstr>Appeals: Exhaustion</vt:lpstr>
      <vt:lpstr>Fair Hearings</vt:lpstr>
      <vt:lpstr>Conduct of Fair Hearing</vt:lpstr>
      <vt:lpstr>Keep the conversation going…</vt:lpstr>
      <vt:lpstr>Hypotheticals</vt:lpstr>
      <vt:lpstr>Hypos, cont.</vt:lpstr>
      <vt:lpstr>Hypos, cont.</vt:lpstr>
      <vt:lpstr>Hypos, cont.</vt:lpstr>
      <vt:lpstr>Hypos, cont.</vt:lpstr>
      <vt:lpstr>Hypos,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Florida’s Long Term Care Waiver</dc:title>
  <dc:creator>Miriam Harmatz</dc:creator>
  <cp:lastModifiedBy>Miriam Harmatz</cp:lastModifiedBy>
  <cp:revision>198</cp:revision>
  <cp:lastPrinted>2019-04-02T18:09:37Z</cp:lastPrinted>
  <dcterms:created xsi:type="dcterms:W3CDTF">2018-08-20T21:03:15Z</dcterms:created>
  <dcterms:modified xsi:type="dcterms:W3CDTF">2019-04-09T16:46:50Z</dcterms:modified>
</cp:coreProperties>
</file>