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463" r:id="rId4"/>
    <p:sldId id="464" r:id="rId5"/>
    <p:sldId id="467" r:id="rId6"/>
    <p:sldId id="465" r:id="rId7"/>
    <p:sldId id="484" r:id="rId8"/>
    <p:sldId id="466" r:id="rId9"/>
    <p:sldId id="468" r:id="rId10"/>
    <p:sldId id="469" r:id="rId11"/>
    <p:sldId id="471" r:id="rId12"/>
    <p:sldId id="472" r:id="rId13"/>
    <p:sldId id="474" r:id="rId14"/>
    <p:sldId id="476" r:id="rId15"/>
    <p:sldId id="477" r:id="rId16"/>
    <p:sldId id="478" r:id="rId17"/>
    <p:sldId id="479" r:id="rId18"/>
    <p:sldId id="480" r:id="rId19"/>
    <p:sldId id="482" r:id="rId20"/>
    <p:sldId id="483" r:id="rId21"/>
    <p:sldId id="263" r:id="rId22"/>
    <p:sldId id="319" r:id="rId23"/>
    <p:sldId id="433" r:id="rId24"/>
    <p:sldId id="376" r:id="rId25"/>
    <p:sldId id="377" r:id="rId26"/>
    <p:sldId id="378" r:id="rId27"/>
    <p:sldId id="379" r:id="rId28"/>
    <p:sldId id="380" r:id="rId29"/>
    <p:sldId id="381" r:id="rId30"/>
    <p:sldId id="399" r:id="rId31"/>
    <p:sldId id="431" r:id="rId32"/>
    <p:sldId id="375" r:id="rId33"/>
    <p:sldId id="383" r:id="rId34"/>
    <p:sldId id="325" r:id="rId35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y Chung Mejia" initials="" lastIdx="4" clrIdx="0"/>
  <p:cmAuthor id="2" name="Trinh Pha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0367AC"/>
    <a:srgbClr val="545454"/>
    <a:srgbClr val="C4681A"/>
    <a:srgbClr val="535353"/>
    <a:srgbClr val="C468FF"/>
    <a:srgbClr val="0365A9"/>
    <a:srgbClr val="EAEAEA"/>
    <a:srgbClr val="3657A6"/>
    <a:srgbClr val="58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707" autoAdjust="0"/>
  </p:normalViewPr>
  <p:slideViewPr>
    <p:cSldViewPr snapToGrid="0">
      <p:cViewPr varScale="1">
        <p:scale>
          <a:sx n="84" d="100"/>
          <a:sy n="84" d="100"/>
        </p:scale>
        <p:origin x="32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DEFBB3B-3B46-4911-BDBF-4E3680E1F9BA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6751560-8F3C-479E-A54D-F055F30B4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43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14E5506-0569-4DC7-9C98-BF051BA50F3B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3758988-585D-47B1-ADBE-F770481E1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2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ceinaging.org/resources-for-advocates/webinars" TargetMode="External"/><Relationship Id="rId2" Type="http://schemas.openxmlformats.org/officeDocument/2006/relationships/hyperlink" Target="mailto:trainings@justiceinaging.org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2565" y="2087202"/>
            <a:ext cx="4670424" cy="1768706"/>
          </a:xfrm>
        </p:spPr>
        <p:txBody>
          <a:bodyPr anchor="b"/>
          <a:lstStyle>
            <a:lvl1pPr algn="l">
              <a:defRPr sz="6000"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Presentation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4538546" y="5932449"/>
            <a:ext cx="3088888" cy="60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12565" y="4008737"/>
            <a:ext cx="3670423" cy="817233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n-US" dirty="0">
                <a:solidFill>
                  <a:srgbClr val="0367AC"/>
                </a:solidFill>
              </a:rPr>
              <a:t>Attorney name</a:t>
            </a:r>
            <a:r>
              <a:rPr lang="en-US" baseline="0" dirty="0">
                <a:solidFill>
                  <a:srgbClr val="0367AC"/>
                </a:solidFill>
              </a:rPr>
              <a:t> and title,</a:t>
            </a:r>
          </a:p>
          <a:p>
            <a:r>
              <a:rPr lang="en-US" baseline="0" dirty="0">
                <a:solidFill>
                  <a:srgbClr val="0367AC"/>
                </a:solidFill>
              </a:rPr>
              <a:t>Justice in Aging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19345" y="4978800"/>
            <a:ext cx="2438399" cy="286871"/>
          </a:xfrm>
        </p:spPr>
        <p:txBody>
          <a:bodyPr/>
          <a:lstStyle>
            <a:lvl1pPr marL="0" indent="0">
              <a:buNone/>
              <a:defRPr sz="1800">
                <a:solidFill>
                  <a:srgbClr val="C4681A"/>
                </a:solidFill>
              </a:defRPr>
            </a:lvl1pPr>
          </a:lstStyle>
          <a:p>
            <a:pPr lvl="0"/>
            <a:fld id="{5EF86A3D-06DF-46B0-9F3A-5D652E59A0E2}" type="datetime2">
              <a:rPr lang="en-US" smtClean="0">
                <a:solidFill>
                  <a:srgbClr val="C4681A"/>
                </a:solidFill>
              </a:rPr>
              <a:pPr/>
              <a:t>Friday, June 03,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911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06246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4333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bg>
      <p:bgPr>
        <a:blipFill dpi="0" rotWithShape="1">
          <a:blip r:embed="rId2">
            <a:alphaModFix amt="59000"/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9025" y="3918449"/>
            <a:ext cx="3075249" cy="99732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87362" y="4915772"/>
            <a:ext cx="3236912" cy="582612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Attorney name: email@justiceinaging.org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5687016"/>
            <a:ext cx="499859" cy="49903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957349" y="5782905"/>
            <a:ext cx="2066925" cy="2889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909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4356" y="516443"/>
            <a:ext cx="5840293" cy="435690"/>
          </a:xfrm>
        </p:spPr>
        <p:txBody>
          <a:bodyPr/>
          <a:lstStyle>
            <a:lvl1pPr algn="ctr">
              <a:defRPr>
                <a:solidFill>
                  <a:srgbClr val="0367AC"/>
                </a:solidFill>
              </a:defRPr>
            </a:lvl1pPr>
          </a:lstStyle>
          <a:p>
            <a:r>
              <a:rPr lang="en-US" dirty="0"/>
              <a:t>Additional Resources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34" y="4433608"/>
            <a:ext cx="3512435" cy="552275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rgbClr val="0367AC"/>
                </a:solidFill>
              </a:defRPr>
            </a:lvl1pPr>
          </a:lstStyle>
          <a:p>
            <a:pPr lvl="0"/>
            <a:r>
              <a:rPr lang="en-US" dirty="0"/>
              <a:t>Attorney name: email@justiceinaging.org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78" y="5195744"/>
            <a:ext cx="499859" cy="49903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932329" y="1258050"/>
            <a:ext cx="7260140" cy="3043996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022637" y="5274044"/>
            <a:ext cx="2169832" cy="3424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67AC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90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5291" cy="38949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8949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2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00066"/>
            <a:ext cx="7886700" cy="3792522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rgbClr val="0365A9"/>
                </a:solidFill>
              </a:defRPr>
            </a:lvl1pPr>
            <a:lvl2pPr marL="800100" indent="-342900">
              <a:buSzPct val="75000"/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2pPr>
            <a:lvl3pPr marL="1371600" indent="-457200">
              <a:buFont typeface="Arial" panose="020B0604020202020204" pitchFamily="34" charset="0"/>
              <a:buChar char="•"/>
              <a:defRPr>
                <a:solidFill>
                  <a:srgbClr val="0367AC"/>
                </a:solidFill>
              </a:defRPr>
            </a:lvl3pPr>
            <a:lvl4pPr marL="1714500" indent="-342900">
              <a:buSzPct val="65000"/>
              <a:buFont typeface="Wingdings" panose="05000000000000000000" pitchFamily="2" charset="2"/>
              <a:buChar char="§"/>
              <a:defRPr sz="2000" baseline="0">
                <a:solidFill>
                  <a:srgbClr val="C4681A"/>
                </a:solidFill>
              </a:defRPr>
            </a:lvl4pPr>
            <a:lvl5pPr marL="2286000" indent="-457200">
              <a:buFont typeface="Arial" panose="020B0604020202020204" pitchFamily="34" charset="0"/>
              <a:buChar char="•"/>
              <a:defRPr sz="2000" baseline="0">
                <a:solidFill>
                  <a:srgbClr val="54545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6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81886" y="2128608"/>
            <a:ext cx="6713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45454"/>
                </a:solidFill>
              </a:rPr>
              <a:t>Justice in Aging is a national organization that uses the power of law to fight senior poverty by securing access to affordable health care, economic security, and the courts for older adults with limited resources. </a:t>
            </a:r>
          </a:p>
          <a:p>
            <a:endParaRPr lang="en-US" sz="2000" dirty="0">
              <a:solidFill>
                <a:srgbClr val="545454"/>
              </a:solidFill>
            </a:endParaRPr>
          </a:p>
          <a:p>
            <a:r>
              <a:rPr lang="en-US" sz="2000" dirty="0">
                <a:solidFill>
                  <a:srgbClr val="545454"/>
                </a:solidFill>
              </a:rPr>
              <a:t>Since 1972 we’ve focused our efforts primarily on populations that have traditionally lacked legal protection such as women, people of color, LGBT individuals, and people with limited English proficiency.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usekee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81886" y="2150221"/>
            <a:ext cx="67133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0075" indent="-257175" defTabSz="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All on mute. Use Questions function for substantive questions and for technical concerns.</a:t>
            </a:r>
          </a:p>
          <a:p>
            <a:pPr marL="342900" defTabSz="342900" fontAlgn="base"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ea typeface="MS PGothic" panose="020B0600070205080204" pitchFamily="34" charset="-128"/>
              <a:cs typeface="Calibri" pitchFamily="34" charset="0"/>
            </a:endParaRPr>
          </a:p>
          <a:p>
            <a:pPr marL="600075" indent="-257175" defTabSz="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Problems with getting on to the webinar? Send an e-mail to </a:t>
            </a: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  <a:cs typeface="Calibri" pitchFamily="34" charset="0"/>
                <a:hlinkClick r:id="rId2"/>
              </a:rPr>
              <a:t>trainings@justiceinaging.org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.</a:t>
            </a:r>
          </a:p>
          <a:p>
            <a:pPr marL="342900" defTabSz="342900" fontAlgn="base"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ea typeface="MS PGothic" panose="020B0600070205080204" pitchFamily="34" charset="-128"/>
              <a:cs typeface="Calibri" pitchFamily="34" charset="0"/>
            </a:endParaRPr>
          </a:p>
          <a:p>
            <a:pPr marL="600075" indent="-257175" defTabSz="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Slides and a recording are available at Justice in Aging –</a:t>
            </a:r>
            <a:r>
              <a:rPr lang="en-US" sz="20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Advocates Resources – Trainings: </a:t>
            </a: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  <a:cs typeface="Calibri" pitchFamily="34" charset="0"/>
                <a:hlinkClick r:id="rId3"/>
              </a:rPr>
              <a:t>justiceinaging.org/resources-for-advocates/webinars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.</a:t>
            </a:r>
            <a:r>
              <a:rPr lang="en-US" sz="20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S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ee also the chat box for this web address.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7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ersity &amp; Equ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28650" y="1345008"/>
            <a:ext cx="7886700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rtl="0" eaLnBrk="1" latinLnBrk="0" hangingPunct="1">
              <a:lnSpc>
                <a:spcPct val="90000"/>
              </a:lnSpc>
            </a:pPr>
            <a:r>
              <a:rPr lang="en-US" sz="2400" kern="1200" dirty="0">
                <a:solidFill>
                  <a:srgbClr val="0365A9"/>
                </a:solidFill>
                <a:latin typeface="+mn-lt"/>
                <a:ea typeface="+mn-ea"/>
                <a:cs typeface="+mn-cs"/>
              </a:rPr>
              <a:t>To achieve Justice in Aging, we must:</a:t>
            </a:r>
            <a:r>
              <a:rPr lang="en-US" sz="3200" kern="1200" dirty="0">
                <a:solidFill>
                  <a:srgbClr val="0365A9"/>
                </a:solidFill>
                <a:latin typeface="+mn-lt"/>
                <a:ea typeface="+mn-ea"/>
                <a:cs typeface="+mn-cs"/>
              </a:rPr>
              <a:t> </a:t>
            </a:r>
            <a:br>
              <a:rPr lang="en-US" sz="3200" kern="1200" dirty="0">
                <a:solidFill>
                  <a:srgbClr val="0365A9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rgbClr val="0365A9"/>
              </a:solidFill>
              <a:latin typeface="+mn-lt"/>
              <a:ea typeface="+mn-ea"/>
              <a:cs typeface="+mn-cs"/>
            </a:endParaRP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Acknowledge systemic racism and discrimination </a:t>
            </a:r>
            <a:b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Address the enduring negative effects of racism and differential treatment </a:t>
            </a:r>
            <a:b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rgbClr val="545454"/>
              </a:solidFill>
              <a:latin typeface="+mn-lt"/>
              <a:ea typeface="+mn-ea"/>
              <a:cs typeface="+mn-cs"/>
            </a:endParaRP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Promote access and equity in economic security, health care, and the courts for our nation’s low-income older adults </a:t>
            </a:r>
            <a:b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rgbClr val="545454"/>
              </a:solidFill>
              <a:latin typeface="+mn-lt"/>
              <a:ea typeface="+mn-ea"/>
              <a:cs typeface="+mn-cs"/>
            </a:endParaRP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Recruit, support, and retain a diverse staff and board, including race, ethnicity, gender, gender identity and presentation, sexual orientation, disability, age, economic class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28650" y="456307"/>
            <a:ext cx="7771431" cy="756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545454"/>
                </a:solidFill>
              </a:rPr>
              <a:t>Diversity, Equity, and</a:t>
            </a:r>
            <a:r>
              <a:rPr lang="en-US" sz="4000" baseline="0" dirty="0">
                <a:solidFill>
                  <a:srgbClr val="545454"/>
                </a:solidFill>
              </a:rPr>
              <a:t> Inclusion</a:t>
            </a:r>
            <a:endParaRPr lang="en-US" sz="4000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56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 to Jo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022" y="3441638"/>
            <a:ext cx="665814" cy="654400"/>
          </a:xfrm>
          <a:prstGeom prst="rect">
            <a:avLst/>
          </a:prstGeom>
          <a:solidFill>
            <a:srgbClr val="0367AC"/>
          </a:solidFill>
        </p:spPr>
      </p:pic>
      <p:sp>
        <p:nvSpPr>
          <p:cNvPr id="3" name="Rectangle 2"/>
          <p:cNvSpPr/>
          <p:nvPr userDrawn="1"/>
        </p:nvSpPr>
        <p:spPr>
          <a:xfrm>
            <a:off x="985955" y="446050"/>
            <a:ext cx="77982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0" defTabSz="342900" fontAlgn="base"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44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Interested</a:t>
            </a:r>
            <a:r>
              <a:rPr lang="en-US" sz="44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in joining our network?</a:t>
            </a:r>
            <a:r>
              <a:rPr lang="en-US" sz="18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124929" y="3441638"/>
            <a:ext cx="6100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0" algn="l" defTabSz="342900" fontAlgn="base"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360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Text 51555 with the message</a:t>
            </a:r>
            <a:r>
              <a:rPr lang="en-US" sz="3600" baseline="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 </a:t>
            </a:r>
            <a:r>
              <a:rPr lang="en-US" sz="360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“4justice”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544960" y="2121197"/>
            <a:ext cx="6680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0" defTabSz="342900" fontAlgn="base"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Sign up to receive Justice in Aging trainings and materials.</a:t>
            </a:r>
          </a:p>
        </p:txBody>
      </p:sp>
    </p:spTree>
    <p:extLst>
      <p:ext uri="{BB962C8B-B14F-4D97-AF65-F5344CB8AC3E}">
        <p14:creationId xmlns:p14="http://schemas.microsoft.com/office/powerpoint/2010/main" val="253692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5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aseline="0">
                <a:solidFill>
                  <a:srgbClr val="545454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573550"/>
          </a:xfrm>
        </p:spPr>
        <p:txBody>
          <a:bodyPr/>
          <a:lstStyle>
            <a:lvl1pPr marL="0" indent="0">
              <a:buNone/>
              <a:defRPr sz="2400">
                <a:solidFill>
                  <a:srgbClr val="0367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Short description of section</a:t>
            </a:r>
          </a:p>
        </p:txBody>
      </p:sp>
    </p:spTree>
    <p:extLst>
      <p:ext uri="{BB962C8B-B14F-4D97-AF65-F5344CB8AC3E}">
        <p14:creationId xmlns:p14="http://schemas.microsoft.com/office/powerpoint/2010/main" val="280220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8041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86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BEE4A-B035-4D8D-BBC3-FFD35027E9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921816"/>
            <a:ext cx="2249610" cy="4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4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7" r:id="rId4"/>
    <p:sldLayoutId id="2147483680" r:id="rId5"/>
    <p:sldLayoutId id="2147483675" r:id="rId6"/>
    <p:sldLayoutId id="2147483679" r:id="rId7"/>
    <p:sldLayoutId id="2147483663" r:id="rId8"/>
    <p:sldLayoutId id="2147483670" r:id="rId9"/>
    <p:sldLayoutId id="2147483671" r:id="rId10"/>
    <p:sldLayoutId id="2147483672" r:id="rId11"/>
    <p:sldLayoutId id="2147483676" r:id="rId12"/>
    <p:sldLayoutId id="2147483678" r:id="rId13"/>
    <p:sldLayoutId id="2147483664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367A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367A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§"/>
        <a:defRPr sz="2400" kern="1200">
          <a:solidFill>
            <a:srgbClr val="54545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367A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367A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C4681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ecarlson@justiceinaging.or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2564" y="1818752"/>
            <a:ext cx="6977810" cy="2924068"/>
          </a:xfrm>
        </p:spPr>
        <p:txBody>
          <a:bodyPr>
            <a:normAutofit/>
          </a:bodyPr>
          <a:lstStyle/>
          <a:p>
            <a:r>
              <a:rPr lang="en-US" sz="4400" dirty="0"/>
              <a:t>Representing Residents of Long-Term Care Facilities</a:t>
            </a:r>
            <a:endParaRPr lang="en-US" sz="44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12565" y="4823208"/>
            <a:ext cx="3670423" cy="592853"/>
          </a:xfrm>
        </p:spPr>
        <p:txBody>
          <a:bodyPr/>
          <a:lstStyle/>
          <a:p>
            <a:r>
              <a:rPr lang="en-US" sz="2800" dirty="0"/>
              <a:t>Eric Carlson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78185" y="5496449"/>
            <a:ext cx="3302518" cy="763674"/>
          </a:xfrm>
        </p:spPr>
        <p:txBody>
          <a:bodyPr>
            <a:noAutofit/>
          </a:bodyPr>
          <a:lstStyle/>
          <a:p>
            <a:r>
              <a:rPr lang="en-US" sz="2800" dirty="0" smtClean="0"/>
              <a:t>April 11, 2019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333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Falsehood: “You Should Sign the Contract as ‘Responsible Party’”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Facility cannot require or request third-party financial guarantee.</a:t>
            </a:r>
          </a:p>
          <a:p>
            <a:pPr lvl="1"/>
            <a:r>
              <a:rPr lang="en-US" sz="3200" dirty="0" smtClean="0"/>
              <a:t>CMS added prohibition against “requesting” financial guarantee in 2016.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C456-7281-4EB8-9DFB-1546325892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3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12776"/>
            <a:ext cx="8026400" cy="1030967"/>
          </a:xfrm>
        </p:spPr>
        <p:txBody>
          <a:bodyPr>
            <a:normAutofit fontScale="90000"/>
          </a:bodyPr>
          <a:lstStyle/>
          <a:p>
            <a:r>
              <a:rPr lang="en-US" dirty="0"/>
              <a:t>Some Facilities Claim that Person Has “Volunteered” to Guarantee Payment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06373"/>
            <a:ext cx="7886700" cy="3670527"/>
          </a:xfrm>
        </p:spPr>
        <p:txBody>
          <a:bodyPr>
            <a:normAutofit/>
          </a:bodyPr>
          <a:lstStyle/>
          <a:p>
            <a:r>
              <a:rPr lang="en-US" sz="2600" dirty="0" smtClean="0"/>
              <a:t>New regulations prohibit voluntary guarantees.</a:t>
            </a:r>
          </a:p>
          <a:p>
            <a:r>
              <a:rPr lang="en-US" sz="2600" dirty="0" smtClean="0"/>
              <a:t>In addition, “voluntary” guarantees generally were improper even under previous regulations:</a:t>
            </a:r>
          </a:p>
          <a:p>
            <a:pPr lvl="1"/>
            <a:r>
              <a:rPr lang="en-US" sz="2200" dirty="0" smtClean="0"/>
              <a:t>Purportedly voluntary guarantee generally was </a:t>
            </a:r>
            <a:r>
              <a:rPr lang="en-US" sz="2200" b="1" dirty="0" smtClean="0"/>
              <a:t>required</a:t>
            </a:r>
            <a:r>
              <a:rPr lang="en-US" sz="2200" dirty="0" smtClean="0"/>
              <a:t> by facility staff.</a:t>
            </a:r>
          </a:p>
          <a:p>
            <a:pPr lvl="1"/>
            <a:r>
              <a:rPr lang="en-US" sz="2200" dirty="0" smtClean="0"/>
              <a:t>Family and friends were deceived into signing as financially-liable “responsible parties.”</a:t>
            </a:r>
          </a:p>
          <a:p>
            <a:pPr lvl="1"/>
            <a:r>
              <a:rPr lang="en-US" sz="2200" dirty="0" smtClean="0"/>
              <a:t>A voluntary guarantee agreement provides no consideration to guarantor or resident, so is unenforceable and unconscionable.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C456-7281-4EB8-9DFB-154632589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9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12776"/>
            <a:ext cx="8026400" cy="10309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Facilities Today Often Sue Based on Purported Violation of Duty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43743"/>
            <a:ext cx="7886700" cy="4033157"/>
          </a:xfrm>
        </p:spPr>
        <p:txBody>
          <a:bodyPr>
            <a:noAutofit/>
          </a:bodyPr>
          <a:lstStyle/>
          <a:p>
            <a:r>
              <a:rPr lang="en-US" dirty="0"/>
              <a:t>A</a:t>
            </a:r>
            <a:r>
              <a:rPr lang="en-US" dirty="0" smtClean="0"/>
              <a:t>dmission agreement states that “responsible party”:</a:t>
            </a:r>
          </a:p>
          <a:p>
            <a:pPr lvl="1"/>
            <a:r>
              <a:rPr lang="en-US" dirty="0" smtClean="0"/>
              <a:t>Asserts control over resident’s finances, and</a:t>
            </a:r>
          </a:p>
          <a:p>
            <a:pPr lvl="1"/>
            <a:r>
              <a:rPr lang="en-US" dirty="0" smtClean="0"/>
              <a:t>Promises to:</a:t>
            </a:r>
          </a:p>
          <a:p>
            <a:pPr lvl="2"/>
            <a:r>
              <a:rPr lang="en-US" dirty="0" smtClean="0"/>
              <a:t>Use resident’s money to pay nursing facility expenses, and</a:t>
            </a:r>
          </a:p>
          <a:p>
            <a:pPr lvl="2"/>
            <a:r>
              <a:rPr lang="en-US" dirty="0" smtClean="0"/>
              <a:t>Take all necessary steps to seek Medicaid coverage.</a:t>
            </a:r>
          </a:p>
          <a:p>
            <a:r>
              <a:rPr lang="en-US" dirty="0" smtClean="0"/>
              <a:t>If bill is unpaid at any point, facility sues responsible party for alleged breach of duty.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C456-7281-4EB8-9DFB-154632589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309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Attacking Financial Guarantees Through Litigation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06373"/>
            <a:ext cx="7886700" cy="367052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Cross-complaint to collection action</a:t>
            </a:r>
          </a:p>
          <a:p>
            <a:r>
              <a:rPr lang="en-US" sz="3200" dirty="0" smtClean="0"/>
              <a:t>Alleging:</a:t>
            </a:r>
          </a:p>
          <a:p>
            <a:pPr lvl="1"/>
            <a:r>
              <a:rPr lang="en-US" sz="2800" dirty="0" smtClean="0"/>
              <a:t>Violation of state consumer law, e.g., UDAP laws prohibiting Unfair and Deceptive Acts and Practices</a:t>
            </a:r>
          </a:p>
          <a:p>
            <a:pPr lvl="1"/>
            <a:r>
              <a:rPr lang="en-US" sz="2800" dirty="0" smtClean="0"/>
              <a:t>Misrepresentation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C456-7281-4EB8-9DFB-154632589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12776"/>
            <a:ext cx="8026400" cy="10309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Cross-Complaint Is Stronger</a:t>
            </a:r>
            <a:br>
              <a:rPr lang="en-US" dirty="0" smtClean="0"/>
            </a:br>
            <a:r>
              <a:rPr lang="en-US" dirty="0" smtClean="0"/>
              <a:t>If Bill Is Paid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06373"/>
            <a:ext cx="7886700" cy="36705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May be able to address resident’s debt by applying Medicaid monthly deductible to “old” debt, rather than current charges.</a:t>
            </a:r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C456-7281-4EB8-9DFB-154632589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7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Litigation to Prevent Residents from Being Dumped in Hospitals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13C456-7281-4EB8-9DFB-1546325892B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0876"/>
            <a:ext cx="7886700" cy="10309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Only Six Reasons to Evict</a:t>
            </a:r>
            <a:br>
              <a:rPr lang="en-US" dirty="0" smtClean="0"/>
            </a:br>
            <a:r>
              <a:rPr lang="en-US" dirty="0" smtClean="0"/>
              <a:t>Nursing Facility Resident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06373"/>
            <a:ext cx="7886700" cy="363242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Nonpayment.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Endangering others’ safety.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Endangering others’ health.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Needing higher level of care.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Not needing nursing facility care.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Nursing facility closing.</a:t>
            </a:r>
          </a:p>
          <a:p>
            <a:pPr marL="0" indent="0" algn="ctr">
              <a:buNone/>
            </a:pPr>
            <a:r>
              <a:rPr lang="en-US" sz="2600" b="1" u="sng" dirty="0" smtClean="0">
                <a:solidFill>
                  <a:srgbClr val="265890"/>
                </a:solidFill>
              </a:rPr>
              <a:t>Resident has right to an administrative hearing.</a:t>
            </a:r>
            <a:endParaRPr lang="en-US" sz="2600" b="1" u="sng" dirty="0">
              <a:solidFill>
                <a:srgbClr val="2658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C456-7281-4EB8-9DFB-1546325892B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Returning to Nursing Facility</a:t>
            </a:r>
            <a:br>
              <a:rPr lang="en-US" dirty="0" smtClean="0"/>
            </a:br>
            <a:r>
              <a:rPr lang="en-US" dirty="0" smtClean="0"/>
              <a:t>After Hospitalization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Bed hold under state law.</a:t>
            </a:r>
          </a:p>
          <a:p>
            <a:pPr lvl="1"/>
            <a:r>
              <a:rPr lang="en-US" sz="2800" dirty="0" smtClean="0"/>
              <a:t>Paid out-of-pocket or through Medicaid.</a:t>
            </a:r>
          </a:p>
          <a:p>
            <a:r>
              <a:rPr lang="en-US" sz="3600" dirty="0" smtClean="0"/>
              <a:t>Beyond bed hold, right to return under federal law to next available bed if returning under Medicaid or Medicare payment.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C456-7281-4EB8-9DFB-1546325892B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3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" y="365126"/>
            <a:ext cx="862965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Falsehood: “You Can’t Retur</a:t>
            </a:r>
            <a:r>
              <a:rPr lang="en-US" dirty="0" smtClean="0"/>
              <a:t>n Because We Can’t Meet Your Needs.”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Under federal </a:t>
            </a:r>
            <a:r>
              <a:rPr lang="en-US" sz="3200" dirty="0" err="1" smtClean="0"/>
              <a:t>regs</a:t>
            </a:r>
            <a:r>
              <a:rPr lang="en-US" sz="3200" dirty="0" smtClean="0"/>
              <a:t> and guidance, facility must allow resident to return pending eviction hearing.</a:t>
            </a:r>
          </a:p>
          <a:p>
            <a:r>
              <a:rPr lang="en-US" sz="3200" dirty="0" smtClean="0"/>
              <a:t>But some facilities nonetheless refuse to let residents return.</a:t>
            </a:r>
          </a:p>
          <a:p>
            <a:r>
              <a:rPr lang="en-US" sz="3200" dirty="0" smtClean="0"/>
              <a:t>Resident may have difficulty getting prompt action from survey and certification agency.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C456-7281-4EB8-9DFB-1546325892B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8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1681"/>
            <a:ext cx="7886700" cy="10309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Litigation Can Seek Prompt Return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8771"/>
            <a:ext cx="7886700" cy="4584927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Potential causes of action:</a:t>
            </a:r>
          </a:p>
          <a:p>
            <a:pPr lvl="1"/>
            <a:r>
              <a:rPr lang="en-US" sz="2200" dirty="0" smtClean="0"/>
              <a:t>Consumer law violations</a:t>
            </a:r>
          </a:p>
          <a:p>
            <a:pPr lvl="1"/>
            <a:r>
              <a:rPr lang="en-US" sz="2200" dirty="0" smtClean="0"/>
              <a:t>Breach of admission agreement</a:t>
            </a:r>
          </a:p>
          <a:p>
            <a:pPr lvl="1"/>
            <a:r>
              <a:rPr lang="en-US" sz="2200" dirty="0" smtClean="0"/>
              <a:t>Breach of Medicaid provider agreement, with resident as third-party beneficiary</a:t>
            </a:r>
          </a:p>
          <a:p>
            <a:pPr lvl="1"/>
            <a:r>
              <a:rPr lang="en-US" sz="2200" dirty="0" smtClean="0"/>
              <a:t>Tort claims, e.g., infliction of </a:t>
            </a:r>
            <a:r>
              <a:rPr lang="en-US" sz="2200" smtClean="0"/>
              <a:t>emotional </a:t>
            </a:r>
            <a:r>
              <a:rPr lang="en-US" sz="2200" smtClean="0"/>
              <a:t>distress</a:t>
            </a:r>
            <a:endParaRPr lang="en-US" sz="2200" dirty="0" smtClean="0"/>
          </a:p>
          <a:p>
            <a:r>
              <a:rPr lang="en-US" sz="2600" dirty="0" smtClean="0"/>
              <a:t>Request for immediate relief; i.e., temporary restraining order.</a:t>
            </a:r>
          </a:p>
          <a:p>
            <a:r>
              <a:rPr lang="en-US" sz="2600" dirty="0" smtClean="0"/>
              <a:t>Judge likely will recognize unfairness of being “locked out” without due process.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C456-7281-4EB8-9DFB-1546325892B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43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6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Resolving Common Nursing Home Problems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Nursing Home Reform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4800" dirty="0"/>
              <a:t>Enacted 1987; effective since October 1990.</a:t>
            </a:r>
          </a:p>
          <a:p>
            <a:r>
              <a:rPr lang="en-US" altLang="en-US" sz="4800" dirty="0"/>
              <a:t>Protects all residents, regardless of payment source.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F736A6-7933-452F-A48D-58A64503FD0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3050"/>
            <a:ext cx="7886700" cy="4149538"/>
          </a:xfrm>
        </p:spPr>
        <p:txBody>
          <a:bodyPr>
            <a:noAutofit/>
          </a:bodyPr>
          <a:lstStyle/>
          <a:p>
            <a:r>
              <a:rPr lang="en-US" sz="3400" dirty="0"/>
              <a:t>Provide services that resident needs “to attain or maintain the highest practicable physical, mental, and psychosocial well-being.”</a:t>
            </a:r>
          </a:p>
          <a:p>
            <a:r>
              <a:rPr lang="en-US" sz="3400" dirty="0"/>
              <a:t>Do not discriminate against Medicaid-eligible residents in providing services and in transfer/discharge.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6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591" y="115430"/>
            <a:ext cx="7886700" cy="1530490"/>
          </a:xfrm>
        </p:spPr>
        <p:txBody>
          <a:bodyPr>
            <a:normAutofit/>
          </a:bodyPr>
          <a:lstStyle/>
          <a:p>
            <a:r>
              <a:rPr lang="en-US" dirty="0"/>
              <a:t>Care Planning:</a:t>
            </a:r>
            <a:br>
              <a:rPr lang="en-US" dirty="0"/>
            </a:br>
            <a:r>
              <a:rPr lang="en-US" dirty="0"/>
              <a:t>Falsehood and Truth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The nursing staff will determine the care that you receive.”</a:t>
            </a:r>
            <a:r>
              <a:rPr lang="en-US" sz="4000" dirty="0"/>
              <a:t> 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Resident and family can participate in developing a care plan.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0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3">
            <a:extLst>
              <a:ext uri="{FF2B5EF4-FFF2-40B4-BE49-F238E27FC236}">
                <a16:creationId xmlns="" xmlns:a16="http://schemas.microsoft.com/office/drawing/2014/main" id="{9B211531-0B83-4EEB-9054-70F06FD6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Care Planning</a:t>
            </a:r>
          </a:p>
        </p:txBody>
      </p:sp>
      <p:sp>
        <p:nvSpPr>
          <p:cNvPr id="52227" name="Content Placeholder 4">
            <a:extLst>
              <a:ext uri="{FF2B5EF4-FFF2-40B4-BE49-F238E27FC236}">
                <a16:creationId xmlns="" xmlns:a16="http://schemas.microsoft.com/office/drawing/2014/main" id="{D63C9F71-9FBB-464D-AF3F-C261566F5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4400" dirty="0"/>
              <a:t>Facility must develop and implement a comprehensive person-centered care plan for each resident.”</a:t>
            </a:r>
          </a:p>
          <a:p>
            <a:pPr lvl="1"/>
            <a:r>
              <a:rPr lang="en-US" altLang="en-US" sz="4000" dirty="0"/>
              <a:t>42 C.F.R. § 483.21(b)(1).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F736A6-7933-452F-A48D-58A64503F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7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="" xmlns:a16="http://schemas.microsoft.com/office/drawing/2014/main" id="{2ED86AF6-0710-41A6-8D38-A2821C19F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Is Care Really “Person-Centered”?</a:t>
            </a:r>
          </a:p>
        </p:txBody>
      </p:sp>
      <p:sp>
        <p:nvSpPr>
          <p:cNvPr id="53251" name="Content Placeholder 2">
            <a:extLst>
              <a:ext uri="{FF2B5EF4-FFF2-40B4-BE49-F238E27FC236}">
                <a16:creationId xmlns="" xmlns:a16="http://schemas.microsoft.com/office/drawing/2014/main" id="{2659F689-9DDC-4B3B-97A1-7F6F28B5CC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“Person-centered care means to focus on the resident as the locus of control and support the resident in making their own choices and having control over their daily lives.”</a:t>
            </a:r>
          </a:p>
          <a:p>
            <a:pPr lvl="1"/>
            <a:r>
              <a:rPr lang="en-US" altLang="en-US"/>
              <a:t>42 C.F.R. § 483.5.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F736A6-7933-452F-A48D-58A64503F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7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="" xmlns:a16="http://schemas.microsoft.com/office/drawing/2014/main" id="{F4B900E5-2378-4625-98AD-CA68D7C081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Addressing Resident Preferences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="" xmlns:a16="http://schemas.microsoft.com/office/drawing/2014/main" id="{21336BB5-80B0-4B95-AEEB-57B09EFFD7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Resident has the “right to reside and receive services in the facility with reasonable accommodation of resident needs and preferences </a:t>
            </a:r>
            <a:r>
              <a:rPr lang="en-US" altLang="en-US" dirty="0">
                <a:solidFill>
                  <a:srgbClr val="FF0000"/>
                </a:solidFill>
              </a:rPr>
              <a:t>except when to do so would endanger the health or safety of the resident or other residents.</a:t>
            </a:r>
            <a:r>
              <a:rPr lang="en-US" altLang="en-US" dirty="0"/>
              <a:t>”</a:t>
            </a:r>
          </a:p>
          <a:p>
            <a:pPr lvl="1"/>
            <a:r>
              <a:rPr lang="en-US" altLang="en-US" dirty="0"/>
              <a:t>42 C.F.R. § 483.10(e)(3).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F736A6-7933-452F-A48D-58A64503F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="" xmlns:a16="http://schemas.microsoft.com/office/drawing/2014/main" id="{EE7B8A10-215C-433A-806C-F342FB3B4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Comprehensive Care Plan</a:t>
            </a:r>
          </a:p>
        </p:txBody>
      </p:sp>
      <p:sp>
        <p:nvSpPr>
          <p:cNvPr id="55299" name="Content Placeholder 2">
            <a:extLst>
              <a:ext uri="{FF2B5EF4-FFF2-40B4-BE49-F238E27FC236}">
                <a16:creationId xmlns="" xmlns:a16="http://schemas.microsoft.com/office/drawing/2014/main" id="{8494B560-1610-429D-B118-84B4D87A8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Within 7 days of assessment.</a:t>
            </a:r>
          </a:p>
          <a:p>
            <a:r>
              <a:rPr lang="en-US" altLang="en-US" dirty="0"/>
              <a:t>Interdisciplinary team includes, “[t]o the extent practicable, the participation of the resident and the resident's representative(s).”</a:t>
            </a:r>
          </a:p>
          <a:p>
            <a:pPr lvl="1"/>
            <a:r>
              <a:rPr lang="en-US" altLang="en-US" dirty="0"/>
              <a:t>Written explanation needed if resident and resident don’t participate.</a:t>
            </a:r>
          </a:p>
          <a:p>
            <a:pPr lvl="2"/>
            <a:r>
              <a:rPr lang="en-US" altLang="en-US" dirty="0"/>
              <a:t>42 C.F.R. § 483.21(b).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F736A6-7933-452F-A48D-58A64503F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="" xmlns:a16="http://schemas.microsoft.com/office/drawing/2014/main" id="{10E69261-6355-4CC5-A116-0BAE3619A8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Interdisciplinary Team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="" xmlns:a16="http://schemas.microsoft.com/office/drawing/2014/main" id="{011E29D8-9210-4FC8-A5A1-B8E02736BE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Must also include:</a:t>
            </a:r>
          </a:p>
          <a:p>
            <a:pPr lvl="1"/>
            <a:r>
              <a:rPr lang="en-US" altLang="en-US" dirty="0"/>
              <a:t>Attending MD.</a:t>
            </a:r>
          </a:p>
          <a:p>
            <a:pPr lvl="1"/>
            <a:r>
              <a:rPr lang="en-US" altLang="en-US" dirty="0"/>
              <a:t>RN with responsibility for resident.</a:t>
            </a:r>
          </a:p>
          <a:p>
            <a:pPr lvl="1"/>
            <a:r>
              <a:rPr lang="en-US" altLang="en-US" dirty="0"/>
              <a:t>CNA with responsibility for resident.</a:t>
            </a:r>
          </a:p>
          <a:p>
            <a:pPr lvl="1"/>
            <a:r>
              <a:rPr lang="en-US" altLang="en-US" dirty="0"/>
              <a:t>Member of food and nutrition staff.</a:t>
            </a:r>
          </a:p>
          <a:p>
            <a:pPr lvl="1"/>
            <a:r>
              <a:rPr lang="en-US" altLang="en-US" dirty="0"/>
              <a:t>Other appropriate staff, based on resident’s need or </a:t>
            </a:r>
            <a:r>
              <a:rPr lang="en-US" altLang="en-US" dirty="0">
                <a:solidFill>
                  <a:srgbClr val="FF0000"/>
                </a:solidFill>
              </a:rPr>
              <a:t>as requested by resident.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F736A6-7933-452F-A48D-58A64503F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0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Holy Grail of</a:t>
            </a:r>
            <a:br>
              <a:rPr lang="en-US" dirty="0"/>
            </a:br>
            <a:r>
              <a:rPr lang="en-US" dirty="0"/>
              <a:t>Person-Centered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Regulatory language is good but compliance is poor.</a:t>
            </a:r>
          </a:p>
          <a:p>
            <a:r>
              <a:rPr lang="en-US" dirty="0"/>
              <a:t>Affirmative advocacy is essential – residents may not take initiative.</a:t>
            </a:r>
          </a:p>
          <a:p>
            <a:r>
              <a:rPr lang="en-US" dirty="0"/>
              <a:t>Possible strategies:</a:t>
            </a:r>
          </a:p>
          <a:p>
            <a:pPr lvl="1"/>
            <a:r>
              <a:rPr lang="en-US" dirty="0"/>
              <a:t>Publicity/Education.</a:t>
            </a:r>
          </a:p>
          <a:p>
            <a:pPr lvl="1"/>
            <a:r>
              <a:rPr lang="en-US" dirty="0"/>
              <a:t>Shaming.</a:t>
            </a:r>
          </a:p>
          <a:p>
            <a:pPr lvl="1"/>
            <a:r>
              <a:rPr lang="en-US" dirty="0"/>
              <a:t>Care planning assistance.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6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7435AA-0D88-45E1-9A06-DB172A967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Difficulty in </a:t>
            </a:r>
            <a:r>
              <a:rPr lang="en-US" dirty="0" smtClean="0"/>
              <a:t>Reaching Potential </a:t>
            </a:r>
            <a:r>
              <a:rPr lang="en-US" dirty="0"/>
              <a:t>Clients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B02F68-AEFE-4009-8867-762E72D76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limitations.</a:t>
            </a:r>
          </a:p>
          <a:p>
            <a:r>
              <a:rPr lang="en-US" dirty="0"/>
              <a:t>Dementia.</a:t>
            </a:r>
          </a:p>
          <a:p>
            <a:r>
              <a:rPr lang="en-US" dirty="0"/>
              <a:t>Unfamiliarity with laws.</a:t>
            </a:r>
          </a:p>
          <a:p>
            <a:r>
              <a:rPr lang="en-US" dirty="0"/>
              <a:t>Deference to/intimidation by facility.</a:t>
            </a:r>
          </a:p>
          <a:p>
            <a:r>
              <a:rPr lang="en-US" dirty="0" smtClean="0"/>
              <a:t>Plus </a:t>
            </a:r>
            <a:r>
              <a:rPr lang="en-US" dirty="0"/>
              <a:t>all </a:t>
            </a:r>
            <a:r>
              <a:rPr lang="en-US" dirty="0" smtClean="0"/>
              <a:t>other </a:t>
            </a:r>
            <a:r>
              <a:rPr lang="en-US" dirty="0"/>
              <a:t>reasons potential clients don’t get to legal services </a:t>
            </a:r>
            <a:r>
              <a:rPr lang="en-US" dirty="0" smtClean="0"/>
              <a:t>offices.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3C206D0-ECA3-4B74-A398-A3D0CB220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48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Residents Should Have</a:t>
            </a:r>
            <a:br>
              <a:rPr lang="en-US" dirty="0"/>
            </a:br>
            <a:r>
              <a:rPr lang="en-US" dirty="0"/>
              <a:t>Higher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Resident should brainstorm a list.</a:t>
            </a:r>
          </a:p>
          <a:p>
            <a:pPr lvl="1"/>
            <a:r>
              <a:rPr lang="en-US" sz="4400" dirty="0"/>
              <a:t>Don’t just wait for the facility to set out a few options.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591" y="115430"/>
            <a:ext cx="7886700" cy="1530490"/>
          </a:xfrm>
        </p:spPr>
        <p:txBody>
          <a:bodyPr>
            <a:normAutofit fontScale="90000"/>
          </a:bodyPr>
          <a:lstStyle/>
          <a:p>
            <a:r>
              <a:rPr lang="en-US" dirty="0"/>
              <a:t>Shortchanging</a:t>
            </a:r>
            <a:br>
              <a:rPr lang="en-US" dirty="0"/>
            </a:br>
            <a:r>
              <a:rPr lang="en-US" dirty="0"/>
              <a:t>Medicaid-Eligible Residents:</a:t>
            </a:r>
            <a:br>
              <a:rPr lang="en-US" dirty="0"/>
            </a:br>
            <a:r>
              <a:rPr lang="en-US" dirty="0"/>
              <a:t>Falsehood and Truth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Medicaid does not pay for individual attention during meals.”</a:t>
            </a:r>
            <a:r>
              <a:rPr lang="en-US" sz="4400" dirty="0"/>
              <a:t> 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Medicaid-eligible residents must receive equivalent care.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Discrimination Based on Payment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Facility must have “identical policies and practices regarding transfer, discharge, and the provision or services … regardless of payment source.”</a:t>
            </a:r>
          </a:p>
          <a:p>
            <a:pPr lvl="1"/>
            <a:r>
              <a:rPr lang="en-US" sz="3600" dirty="0"/>
              <a:t>42 C.F.R. </a:t>
            </a:r>
            <a:r>
              <a:rPr lang="en-US" sz="3600" dirty="0">
                <a:latin typeface="Trebuchet MS" panose="020B0603020202020204" pitchFamily="34" charset="0"/>
              </a:rPr>
              <a:t>§483.10(a)(2).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Remember, Medicaid Certification Is Voluntary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 order to receive Medicaid funding, facility promises to follow federal law.</a:t>
            </a:r>
          </a:p>
          <a:p>
            <a:endParaRPr lang="en-US" sz="3600" dirty="0"/>
          </a:p>
          <a:p>
            <a:r>
              <a:rPr lang="en-US" sz="3600" dirty="0"/>
              <a:t>Unfair for facility to accept money, and then shortchange individual residents.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2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Eric Carlson</a:t>
            </a:r>
          </a:p>
          <a:p>
            <a:pPr lvl="1"/>
            <a:r>
              <a:rPr lang="en-US" sz="3600" dirty="0" smtClean="0">
                <a:hlinkClick r:id="rId2"/>
              </a:rPr>
              <a:t>ecarlson@justiceinaging.org</a:t>
            </a:r>
            <a:endParaRPr lang="en-US" sz="3600" dirty="0" smtClean="0"/>
          </a:p>
          <a:p>
            <a:r>
              <a:rPr lang="en-US" sz="4400" dirty="0" smtClean="0"/>
              <a:t>To receive Justice in Aging alerts, text 51555 with the message “4justice”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7435AA-0D88-45E1-9A06-DB172A967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Strategies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B02F68-AEFE-4009-8867-762E72D76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Contact Ombudsman </a:t>
            </a:r>
            <a:r>
              <a:rPr lang="en-US" dirty="0" smtClean="0"/>
              <a:t>Program.</a:t>
            </a:r>
          </a:p>
          <a:p>
            <a:pPr lvl="1"/>
            <a:r>
              <a:rPr lang="en-US" dirty="0" smtClean="0"/>
              <a:t>Ombudsman meets residents face-to-face.</a:t>
            </a:r>
            <a:endParaRPr lang="en-US" dirty="0" smtClean="0"/>
          </a:p>
          <a:p>
            <a:pPr lvl="2"/>
            <a:r>
              <a:rPr lang="en-US" dirty="0" smtClean="0"/>
              <a:t>Willingness to work with </a:t>
            </a:r>
            <a:r>
              <a:rPr lang="en-US" dirty="0"/>
              <a:t>you </a:t>
            </a:r>
            <a:r>
              <a:rPr lang="en-US" dirty="0" smtClean="0"/>
              <a:t>will vary, depending on the program.</a:t>
            </a:r>
            <a:endParaRPr lang="en-US" dirty="0"/>
          </a:p>
          <a:p>
            <a:r>
              <a:rPr lang="en-US" dirty="0" smtClean="0"/>
              <a:t>Publicize relevant law.</a:t>
            </a:r>
          </a:p>
          <a:p>
            <a:pPr lvl="1"/>
            <a:r>
              <a:rPr lang="en-US" dirty="0" smtClean="0"/>
              <a:t>Presentations.</a:t>
            </a:r>
          </a:p>
          <a:p>
            <a:pPr lvl="1"/>
            <a:r>
              <a:rPr lang="en-US" dirty="0" smtClean="0"/>
              <a:t>Guides.</a:t>
            </a:r>
          </a:p>
          <a:p>
            <a:r>
              <a:rPr lang="en-US" dirty="0" smtClean="0"/>
              <a:t>Publicize your program and its interest in these issues.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3C206D0-ECA3-4B74-A398-A3D0CB220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6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Unfamiliar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Resources include (apologies for self-promotion)</a:t>
            </a:r>
          </a:p>
          <a:p>
            <a:pPr lvl="1"/>
            <a:r>
              <a:rPr lang="en-US" dirty="0" smtClean="0"/>
              <a:t>25 Nursing Home Problems, and How to Resolve Them (Justice in Aging)</a:t>
            </a:r>
          </a:p>
          <a:p>
            <a:pPr lvl="1"/>
            <a:r>
              <a:rPr lang="en-US" dirty="0" smtClean="0"/>
              <a:t>Long-Term Care Advocacy (LEXIS Publishing)</a:t>
            </a:r>
          </a:p>
          <a:p>
            <a:pPr lvl="1"/>
            <a:r>
              <a:rPr lang="en-US" dirty="0" smtClean="0"/>
              <a:t>Resources from National Consumer Voice for Quality Long-Term Care</a:t>
            </a:r>
          </a:p>
          <a:p>
            <a:pPr lvl="1"/>
            <a:r>
              <a:rPr lang="en-US" dirty="0" smtClean="0"/>
              <a:t>Resources (particularly re: Medicare coverage) from Center for Medicare Advocacy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66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Sometimes Legal Services and Ombudsman Join Forces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Statewide programs</a:t>
            </a:r>
          </a:p>
          <a:p>
            <a:pPr lvl="1"/>
            <a:r>
              <a:rPr lang="en-US" sz="3600" dirty="0" smtClean="0"/>
              <a:t>Michigan Elder Justice Initiative</a:t>
            </a:r>
          </a:p>
          <a:p>
            <a:pPr lvl="1"/>
            <a:r>
              <a:rPr lang="en-US" sz="3600" dirty="0" smtClean="0"/>
              <a:t>Vermont Legal Aid, Inc.</a:t>
            </a:r>
            <a:endParaRPr lang="en-US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Cooperation Between Ombudsman &amp; Legal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.g</a:t>
            </a:r>
            <a:r>
              <a:rPr lang="en-US" dirty="0"/>
              <a:t>., Western New York.</a:t>
            </a:r>
          </a:p>
          <a:p>
            <a:pPr lvl="1"/>
            <a:r>
              <a:rPr lang="en-US" dirty="0"/>
              <a:t>People Inc. (ombudsman program) and Center for Elder Law &amp; Justice.</a:t>
            </a:r>
          </a:p>
          <a:p>
            <a:pPr lvl="2"/>
            <a:r>
              <a:rPr lang="en-US" dirty="0"/>
              <a:t>Thanks to </a:t>
            </a:r>
            <a:r>
              <a:rPr lang="en-US" dirty="0" err="1"/>
              <a:t>Lindsy</a:t>
            </a:r>
            <a:r>
              <a:rPr lang="en-US" dirty="0"/>
              <a:t> Heckler of CELJ for info.</a:t>
            </a:r>
          </a:p>
          <a:p>
            <a:pPr lvl="1"/>
            <a:r>
              <a:rPr lang="en-US" dirty="0"/>
              <a:t>Role of “legal liaison”</a:t>
            </a:r>
          </a:p>
          <a:p>
            <a:pPr lvl="2"/>
            <a:r>
              <a:rPr lang="en-US" dirty="0"/>
              <a:t>Trainings.</a:t>
            </a:r>
          </a:p>
          <a:p>
            <a:pPr lvl="2"/>
            <a:r>
              <a:rPr lang="en-US" dirty="0"/>
              <a:t>In-house legal support.</a:t>
            </a:r>
          </a:p>
          <a:p>
            <a:pPr lvl="2"/>
            <a:r>
              <a:rPr lang="en-US" dirty="0"/>
              <a:t>Training for facilities and community.</a:t>
            </a:r>
          </a:p>
          <a:p>
            <a:pPr lvl="2"/>
            <a:r>
              <a:rPr lang="en-US" dirty="0"/>
              <a:t>Legislative and administrative advocacy.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879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Legal Services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Transfer/discharge; eviction.</a:t>
            </a:r>
          </a:p>
          <a:p>
            <a:r>
              <a:rPr lang="en-US" dirty="0" smtClean="0"/>
              <a:t>Return from hospital.</a:t>
            </a:r>
          </a:p>
          <a:p>
            <a:r>
              <a:rPr lang="en-US" dirty="0" smtClean="0"/>
              <a:t>Medicare coverage denials.</a:t>
            </a:r>
          </a:p>
          <a:p>
            <a:r>
              <a:rPr lang="en-US" dirty="0" smtClean="0"/>
              <a:t>Medicaid eligibility issues and coverage denials.</a:t>
            </a:r>
          </a:p>
          <a:p>
            <a:r>
              <a:rPr lang="en-US" dirty="0" smtClean="0"/>
              <a:t>Defending collection actions.</a:t>
            </a:r>
          </a:p>
          <a:p>
            <a:r>
              <a:rPr lang="en-US" dirty="0" smtClean="0"/>
              <a:t>Decision-making issues.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8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Consumer Litigation:</a:t>
            </a:r>
            <a:br>
              <a:rPr lang="en-US" dirty="0" smtClean="0"/>
            </a:br>
            <a:r>
              <a:rPr lang="en-US" dirty="0" smtClean="0"/>
              <a:t>Protecting Against Illegal Financial Guarantees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13C456-7281-4EB8-9DFB-1546325892B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fontScale="55000" lnSpcReduction="20000"/>
      </a:bodyPr>
      <a:lstStyle>
        <a:defPPr algn="r">
          <a:defRPr dirty="0" smtClean="0">
            <a:solidFill>
              <a:srgbClr val="54545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12683</TotalTime>
  <Words>1175</Words>
  <Application>Microsoft Office PowerPoint</Application>
  <PresentationFormat>On-screen Show (4:3)</PresentationFormat>
  <Paragraphs>179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MS PGothic</vt:lpstr>
      <vt:lpstr>Arial</vt:lpstr>
      <vt:lpstr>Calibri</vt:lpstr>
      <vt:lpstr>Trebuchet MS</vt:lpstr>
      <vt:lpstr>Wingdings</vt:lpstr>
      <vt:lpstr>Office Theme</vt:lpstr>
      <vt:lpstr>Representing Residents of Long-Term Care Facilities</vt:lpstr>
      <vt:lpstr>PowerPoint Presentation</vt:lpstr>
      <vt:lpstr>Difficulty in Reaching Potential Clients</vt:lpstr>
      <vt:lpstr>Possible Strategies</vt:lpstr>
      <vt:lpstr>Unfamiliar Law</vt:lpstr>
      <vt:lpstr>Sometimes Legal Services and Ombudsman Join Forces</vt:lpstr>
      <vt:lpstr>Local Cooperation Between Ombudsman &amp; Legal Services</vt:lpstr>
      <vt:lpstr>Common Legal Services Issues</vt:lpstr>
      <vt:lpstr>Consumer Litigation: Protecting Against Illegal Financial Guarantees</vt:lpstr>
      <vt:lpstr>Falsehood: “You Should Sign the Contract as ‘Responsible Party’”</vt:lpstr>
      <vt:lpstr>Some Facilities Claim that Person Has “Volunteered” to Guarantee Payment</vt:lpstr>
      <vt:lpstr>Facilities Today Often Sue Based on Purported Violation of Duty</vt:lpstr>
      <vt:lpstr>Attacking Financial Guarantees Through Litigation</vt:lpstr>
      <vt:lpstr>Cross-Complaint Is Stronger If Bill Is Paid</vt:lpstr>
      <vt:lpstr>Litigation to Prevent Residents from Being Dumped in Hospitals</vt:lpstr>
      <vt:lpstr>Only Six Reasons to Evict Nursing Facility Resident</vt:lpstr>
      <vt:lpstr>Returning to Nursing Facility After Hospitalization</vt:lpstr>
      <vt:lpstr>Falsehood: “You Can’t Return Because We Can’t Meet Your Needs.”</vt:lpstr>
      <vt:lpstr>Litigation Can Seek Prompt Return</vt:lpstr>
      <vt:lpstr>Resolving Common Nursing Home Problems</vt:lpstr>
      <vt:lpstr>Nursing Home Reform Law</vt:lpstr>
      <vt:lpstr>Core Principles</vt:lpstr>
      <vt:lpstr>Care Planning: Falsehood and Truth</vt:lpstr>
      <vt:lpstr>Care Planning</vt:lpstr>
      <vt:lpstr>Is Care Really “Person-Centered”?</vt:lpstr>
      <vt:lpstr>Addressing Resident Preferences</vt:lpstr>
      <vt:lpstr>Comprehensive Care Plan</vt:lpstr>
      <vt:lpstr>Interdisciplinary Team</vt:lpstr>
      <vt:lpstr>The Holy Grail of Person-Centered Care</vt:lpstr>
      <vt:lpstr>Residents Should Have Higher Expectations</vt:lpstr>
      <vt:lpstr>Shortchanging Medicaid-Eligible Residents: Falsehood and Truth</vt:lpstr>
      <vt:lpstr>No Discrimination Based on Payment Source</vt:lpstr>
      <vt:lpstr>Remember, Medicaid Certification Is Voluntary</vt:lpstr>
      <vt:lpstr>Thank You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Ayers</dc:creator>
  <cp:lastModifiedBy>Eric Carlson</cp:lastModifiedBy>
  <cp:revision>256</cp:revision>
  <cp:lastPrinted>2018-02-15T16:18:09Z</cp:lastPrinted>
  <dcterms:created xsi:type="dcterms:W3CDTF">2016-05-25T20:24:35Z</dcterms:created>
  <dcterms:modified xsi:type="dcterms:W3CDTF">2019-04-09T00:03:20Z</dcterms:modified>
</cp:coreProperties>
</file>