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4" r:id="rId1"/>
  </p:sldMasterIdLst>
  <p:notesMasterIdLst>
    <p:notesMasterId r:id="rId37"/>
  </p:notesMasterIdLst>
  <p:sldIdLst>
    <p:sldId id="256" r:id="rId2"/>
    <p:sldId id="301" r:id="rId3"/>
    <p:sldId id="265" r:id="rId4"/>
    <p:sldId id="259" r:id="rId5"/>
    <p:sldId id="266" r:id="rId6"/>
    <p:sldId id="260" r:id="rId7"/>
    <p:sldId id="261" r:id="rId8"/>
    <p:sldId id="262" r:id="rId9"/>
    <p:sldId id="263" r:id="rId10"/>
    <p:sldId id="264" r:id="rId11"/>
    <p:sldId id="313" r:id="rId12"/>
    <p:sldId id="293" r:id="rId13"/>
    <p:sldId id="294" r:id="rId14"/>
    <p:sldId id="314" r:id="rId15"/>
    <p:sldId id="315" r:id="rId16"/>
    <p:sldId id="316" r:id="rId17"/>
    <p:sldId id="270" r:id="rId18"/>
    <p:sldId id="271" r:id="rId19"/>
    <p:sldId id="302" r:id="rId20"/>
    <p:sldId id="273" r:id="rId21"/>
    <p:sldId id="274" r:id="rId22"/>
    <p:sldId id="303" r:id="rId23"/>
    <p:sldId id="304" r:id="rId24"/>
    <p:sldId id="305" r:id="rId25"/>
    <p:sldId id="306" r:id="rId26"/>
    <p:sldId id="307" r:id="rId27"/>
    <p:sldId id="309" r:id="rId28"/>
    <p:sldId id="277" r:id="rId29"/>
    <p:sldId id="278" r:id="rId30"/>
    <p:sldId id="288" r:id="rId31"/>
    <p:sldId id="298" r:id="rId32"/>
    <p:sldId id="299" r:id="rId33"/>
    <p:sldId id="290" r:id="rId34"/>
    <p:sldId id="291" r:id="rId35"/>
    <p:sldId id="295"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7"/>
    <p:restoredTop sz="94767"/>
  </p:normalViewPr>
  <p:slideViewPr>
    <p:cSldViewPr snapToGrid="0" snapToObjects="1">
      <p:cViewPr varScale="1">
        <p:scale>
          <a:sx n="83" d="100"/>
          <a:sy n="83" d="100"/>
        </p:scale>
        <p:origin x="2232"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6B1E35-4D39-CC4C-AAE2-174DB447848E}" type="datetimeFigureOut">
              <a:rPr lang="en-US" smtClean="0"/>
              <a:t>4/5/19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997710-644C-AC44-B4F8-E4D1653AEAC6}" type="slidenum">
              <a:rPr lang="en-US" smtClean="0"/>
              <a:t>‹#›</a:t>
            </a:fld>
            <a:endParaRPr lang="en-US"/>
          </a:p>
        </p:txBody>
      </p:sp>
    </p:spTree>
    <p:extLst>
      <p:ext uri="{BB962C8B-B14F-4D97-AF65-F5344CB8AC3E}">
        <p14:creationId xmlns:p14="http://schemas.microsoft.com/office/powerpoint/2010/main" val="9954893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Defined as in §415.102(28), Fla. Stat.</a:t>
            </a:r>
          </a:p>
        </p:txBody>
      </p:sp>
      <p:sp>
        <p:nvSpPr>
          <p:cNvPr id="4" name="Slide Number Placeholder 3"/>
          <p:cNvSpPr>
            <a:spLocks noGrp="1"/>
          </p:cNvSpPr>
          <p:nvPr>
            <p:ph type="sldNum" sz="quarter" idx="10"/>
          </p:nvPr>
        </p:nvSpPr>
        <p:spPr/>
        <p:txBody>
          <a:bodyPr/>
          <a:lstStyle/>
          <a:p>
            <a:fld id="{0B997710-644C-AC44-B4F8-E4D1653AEAC6}" type="slidenum">
              <a:rPr lang="en-US" smtClean="0"/>
              <a:t>4</a:t>
            </a:fld>
            <a:endParaRPr lang="en-US"/>
          </a:p>
        </p:txBody>
      </p:sp>
    </p:spTree>
    <p:extLst>
      <p:ext uri="{BB962C8B-B14F-4D97-AF65-F5344CB8AC3E}">
        <p14:creationId xmlns:p14="http://schemas.microsoft.com/office/powerpoint/2010/main" val="3465528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997710-644C-AC44-B4F8-E4D1653AEAC6}" type="slidenum">
              <a:rPr lang="en-US" smtClean="0"/>
              <a:t>6</a:t>
            </a:fld>
            <a:endParaRPr lang="en-US"/>
          </a:p>
        </p:txBody>
      </p:sp>
    </p:spTree>
    <p:extLst>
      <p:ext uri="{BB962C8B-B14F-4D97-AF65-F5344CB8AC3E}">
        <p14:creationId xmlns:p14="http://schemas.microsoft.com/office/powerpoint/2010/main" val="3512555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The court will need some detailed financial information to be able to make a decision AND to figure out where to direct the injunction. Advocates should help petitioners/VA’s gather information. In addition, it might be important to develop both a financial safety plan (to make sure that critical bills are paid and funds are available for food and shelter) and a personal safety plan, if the exploiter is a caregiver or relative</a:t>
            </a:r>
            <a:r>
              <a:rPr lang="en-US" dirty="0">
                <a:effectLst/>
              </a:rPr>
              <a:t> </a:t>
            </a:r>
            <a:endParaRPr lang="en-US" dirty="0"/>
          </a:p>
        </p:txBody>
      </p:sp>
      <p:sp>
        <p:nvSpPr>
          <p:cNvPr id="4" name="Slide Number Placeholder 3"/>
          <p:cNvSpPr>
            <a:spLocks noGrp="1"/>
          </p:cNvSpPr>
          <p:nvPr>
            <p:ph type="sldNum" sz="quarter" idx="10"/>
          </p:nvPr>
        </p:nvSpPr>
        <p:spPr/>
        <p:txBody>
          <a:bodyPr/>
          <a:lstStyle/>
          <a:p>
            <a:fld id="{0B997710-644C-AC44-B4F8-E4D1653AEAC6}" type="slidenum">
              <a:rPr lang="en-US" smtClean="0"/>
              <a:t>24</a:t>
            </a:fld>
            <a:endParaRPr lang="en-US"/>
          </a:p>
        </p:txBody>
      </p:sp>
    </p:spTree>
    <p:extLst>
      <p:ext uri="{BB962C8B-B14F-4D97-AF65-F5344CB8AC3E}">
        <p14:creationId xmlns:p14="http://schemas.microsoft.com/office/powerpoint/2010/main" val="5464073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Rule</a:t>
            </a:r>
            <a:r>
              <a:rPr lang="en-US" baseline="0" dirty="0"/>
              <a:t> 2.425</a:t>
            </a:r>
            <a:r>
              <a:rPr lang="en-US" dirty="0"/>
              <a:t> limits sensitive information in a pleading, including any part of SSN, bank account number, credit/debit card number, phone numbers, financial accounts, insurance policies, and loan accounts.</a:t>
            </a:r>
          </a:p>
        </p:txBody>
      </p:sp>
      <p:sp>
        <p:nvSpPr>
          <p:cNvPr id="4" name="Slide Number Placeholder 3"/>
          <p:cNvSpPr>
            <a:spLocks noGrp="1"/>
          </p:cNvSpPr>
          <p:nvPr>
            <p:ph type="sldNum" sz="quarter" idx="10"/>
          </p:nvPr>
        </p:nvSpPr>
        <p:spPr/>
        <p:txBody>
          <a:bodyPr/>
          <a:lstStyle/>
          <a:p>
            <a:fld id="{0B997710-644C-AC44-B4F8-E4D1653AEAC6}" type="slidenum">
              <a:rPr lang="en-US" smtClean="0"/>
              <a:t>26</a:t>
            </a:fld>
            <a:endParaRPr lang="en-US"/>
          </a:p>
        </p:txBody>
      </p:sp>
    </p:spTree>
    <p:extLst>
      <p:ext uri="{BB962C8B-B14F-4D97-AF65-F5344CB8AC3E}">
        <p14:creationId xmlns:p14="http://schemas.microsoft.com/office/powerpoint/2010/main" val="29085610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US"/>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C54E8170-FFBF-C040-8805-4221B768A0C3}" type="datetimeFigureOut">
              <a:rPr lang="en-US" smtClean="0"/>
              <a:t>4/5/19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C54E8170-FFBF-C040-8805-4221B768A0C3}" type="datetimeFigureOut">
              <a:rPr lang="en-US" smtClean="0"/>
              <a:t>4/5/19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0992D1-F22C-7C4C-BF03-03D463BC31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4E8170-FFBF-C040-8805-4221B768A0C3}" type="datetimeFigureOut">
              <a:rPr lang="en-US" smtClean="0"/>
              <a:t>4/5/19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992D1-F22C-7C4C-BF03-03D463BC31D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US"/>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C54E8170-FFBF-C040-8805-4221B768A0C3}" type="datetimeFigureOut">
              <a:rPr lang="en-US" smtClean="0"/>
              <a:t>4/5/19</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F00992D1-F22C-7C4C-BF03-03D463BC31D0}"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C54E8170-FFBF-C040-8805-4221B768A0C3}" type="datetimeFigureOut">
              <a:rPr lang="en-US" smtClean="0"/>
              <a:t>4/5/19</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F00992D1-F22C-7C4C-BF03-03D463BC31D0}"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C54E8170-FFBF-C040-8805-4221B768A0C3}" type="datetimeFigureOut">
              <a:rPr lang="en-US" smtClean="0"/>
              <a:t>4/5/19</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F00992D1-F22C-7C4C-BF03-03D463BC31D0}"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C54E8170-FFBF-C040-8805-4221B768A0C3}" type="datetimeFigureOut">
              <a:rPr lang="en-US" smtClean="0"/>
              <a:t>4/5/19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992D1-F22C-7C4C-BF03-03D463BC31D0}"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C54E8170-FFBF-C040-8805-4221B768A0C3}" type="datetimeFigureOut">
              <a:rPr lang="en-US" smtClean="0"/>
              <a:t>4/5/19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992D1-F22C-7C4C-BF03-03D463BC31D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C54E8170-FFBF-C040-8805-4221B768A0C3}" type="datetimeFigureOut">
              <a:rPr lang="en-US" smtClean="0"/>
              <a:t>4/5/19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0992D1-F22C-7C4C-BF03-03D463BC31D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4E8170-FFBF-C040-8805-4221B768A0C3}" type="datetimeFigureOut">
              <a:rPr lang="en-US" smtClean="0"/>
              <a:t>4/5/19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C54E8170-FFBF-C040-8805-4221B768A0C3}" type="datetimeFigureOut">
              <a:rPr lang="en-US" smtClean="0"/>
              <a:t>4/5/19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992D1-F22C-7C4C-BF03-03D463BC31D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C54E8170-FFBF-C040-8805-4221B768A0C3}" type="datetimeFigureOut">
              <a:rPr lang="en-US" smtClean="0"/>
              <a:t>4/5/19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0992D1-F22C-7C4C-BF03-03D463BC31D0}"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C54E8170-FFBF-C040-8805-4221B768A0C3}" type="datetimeFigureOut">
              <a:rPr lang="en-US" smtClean="0"/>
              <a:t>4/5/19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992D1-F22C-7C4C-BF03-03D463BC31D0}"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C54E8170-FFBF-C040-8805-4221B768A0C3}" type="datetimeFigureOut">
              <a:rPr lang="en-US" smtClean="0"/>
              <a:t>4/5/19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992D1-F22C-7C4C-BF03-03D463BC31D0}"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C54E8170-FFBF-C040-8805-4221B768A0C3}" type="datetimeFigureOut">
              <a:rPr lang="en-US" smtClean="0"/>
              <a:t>4/5/19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0992D1-F22C-7C4C-BF03-03D463BC31D0}"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C54E8170-FFBF-C040-8805-4221B768A0C3}" type="datetimeFigureOut">
              <a:rPr lang="en-US" smtClean="0"/>
              <a:t>4/5/19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0992D1-F22C-7C4C-BF03-03D463BC31D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C54E8170-FFBF-C040-8805-4221B768A0C3}" type="datetimeFigureOut">
              <a:rPr lang="en-US" smtClean="0"/>
              <a:t>4/5/19</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F00992D1-F22C-7C4C-BF03-03D463BC31D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 id="2147483807" r:id="rId13"/>
    <p:sldLayoutId id="2147483808" r:id="rId14"/>
    <p:sldLayoutId id="2147483809" r:id="rId15"/>
    <p:sldLayoutId id="2147483810"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hyperlink" Target="mailto:Lreithmiller@floridabar.org"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82225"/>
            <a:ext cx="7772400" cy="2703975"/>
          </a:xfrm>
        </p:spPr>
        <p:txBody>
          <a:bodyPr>
            <a:normAutofit fontScale="90000"/>
          </a:bodyPr>
          <a:lstStyle/>
          <a:p>
            <a:pPr algn="ctr"/>
            <a:r>
              <a:rPr lang="en-US" dirty="0"/>
              <a:t>Florida’s New Injunction for Protection Against Exploitation of Vulnerable Adults</a:t>
            </a:r>
          </a:p>
        </p:txBody>
      </p:sp>
      <p:sp>
        <p:nvSpPr>
          <p:cNvPr id="3" name="Subtitle 2"/>
          <p:cNvSpPr>
            <a:spLocks noGrp="1"/>
          </p:cNvSpPr>
          <p:nvPr>
            <p:ph type="subTitle" idx="1"/>
          </p:nvPr>
        </p:nvSpPr>
        <p:spPr/>
        <p:txBody>
          <a:bodyPr>
            <a:normAutofit/>
          </a:bodyPr>
          <a:lstStyle/>
          <a:p>
            <a:r>
              <a:rPr lang="en-US" sz="2000" dirty="0"/>
              <a:t>Florida Elder Justice Conference</a:t>
            </a:r>
          </a:p>
          <a:p>
            <a:r>
              <a:rPr lang="en-US" sz="2000" dirty="0"/>
              <a:t>Presenters: Ellen Cheek &amp; Nancy Wright</a:t>
            </a:r>
          </a:p>
          <a:p>
            <a:r>
              <a:rPr lang="en-US" sz="2000" dirty="0"/>
              <a:t>April 12, 2019</a:t>
            </a:r>
          </a:p>
        </p:txBody>
      </p:sp>
    </p:spTree>
    <p:extLst>
      <p:ext uri="{BB962C8B-B14F-4D97-AF65-F5344CB8AC3E}">
        <p14:creationId xmlns:p14="http://schemas.microsoft.com/office/powerpoint/2010/main" val="1322535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5. Failure to Provide Necessities</a:t>
            </a:r>
          </a:p>
        </p:txBody>
      </p:sp>
      <p:sp>
        <p:nvSpPr>
          <p:cNvPr id="3" name="Content Placeholder 2"/>
          <p:cNvSpPr>
            <a:spLocks noGrp="1"/>
          </p:cNvSpPr>
          <p:nvPr>
            <p:ph idx="1"/>
          </p:nvPr>
        </p:nvSpPr>
        <p:spPr/>
        <p:txBody>
          <a:bodyPr/>
          <a:lstStyle/>
          <a:p>
            <a:pPr lvl="0"/>
            <a:r>
              <a:rPr lang="en-US" sz="2800" dirty="0"/>
              <a:t>Intentional or negligent failure to effectively use the VA’s income and assets for necessities of support and maintenance</a:t>
            </a:r>
          </a:p>
          <a:p>
            <a:pPr lvl="0"/>
            <a:r>
              <a:rPr lang="en-US" sz="2800" dirty="0"/>
              <a:t>By a </a:t>
            </a:r>
          </a:p>
          <a:p>
            <a:pPr lvl="1"/>
            <a:r>
              <a:rPr lang="en-US" sz="2800" dirty="0"/>
              <a:t>Caregiver, OR </a:t>
            </a:r>
          </a:p>
          <a:p>
            <a:pPr lvl="1"/>
            <a:r>
              <a:rPr lang="en-US" sz="2800" dirty="0"/>
              <a:t>Person who stands in a position of trust and confidence (e.g., rep payee)</a:t>
            </a:r>
          </a:p>
          <a:p>
            <a:r>
              <a:rPr lang="en-US" dirty="0">
                <a:solidFill>
                  <a:srgbClr val="DDF53D"/>
                </a:solidFill>
              </a:rPr>
              <a:t>Diminished capacity is not required</a:t>
            </a:r>
          </a:p>
        </p:txBody>
      </p:sp>
    </p:spTree>
    <p:extLst>
      <p:ext uri="{BB962C8B-B14F-4D97-AF65-F5344CB8AC3E}">
        <p14:creationId xmlns:p14="http://schemas.microsoft.com/office/powerpoint/2010/main" val="2789817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D539C-DE48-6B42-8DF9-D8EB0E7AE8DC}"/>
              </a:ext>
            </a:extLst>
          </p:cNvPr>
          <p:cNvSpPr>
            <a:spLocks noGrp="1"/>
          </p:cNvSpPr>
          <p:nvPr>
            <p:ph type="ctrTitle"/>
          </p:nvPr>
        </p:nvSpPr>
        <p:spPr/>
        <p:txBody>
          <a:bodyPr/>
          <a:lstStyle/>
          <a:p>
            <a:r>
              <a:rPr lang="en-US" dirty="0"/>
              <a:t>Exploitation Red Flags &amp; Case Studies</a:t>
            </a:r>
          </a:p>
        </p:txBody>
      </p:sp>
      <p:sp>
        <p:nvSpPr>
          <p:cNvPr id="3" name="Subtitle 2">
            <a:extLst>
              <a:ext uri="{FF2B5EF4-FFF2-40B4-BE49-F238E27FC236}">
                <a16:creationId xmlns:a16="http://schemas.microsoft.com/office/drawing/2014/main" id="{2AAC6AF0-069E-D94A-9D7E-98410B430C5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81170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Exploitation Red Flags</a:t>
            </a:r>
          </a:p>
        </p:txBody>
      </p:sp>
      <p:sp>
        <p:nvSpPr>
          <p:cNvPr id="3" name="Content Placeholder 2"/>
          <p:cNvSpPr>
            <a:spLocks noGrp="1"/>
          </p:cNvSpPr>
          <p:nvPr>
            <p:ph idx="1"/>
          </p:nvPr>
        </p:nvSpPr>
        <p:spPr/>
        <p:txBody>
          <a:bodyPr>
            <a:normAutofit fontScale="92500" lnSpcReduction="20000"/>
          </a:bodyPr>
          <a:lstStyle/>
          <a:p>
            <a:pPr lvl="2"/>
            <a:r>
              <a:rPr lang="en-US" sz="2800" dirty="0"/>
              <a:t>“Guests” who overstay their welcome</a:t>
            </a:r>
          </a:p>
          <a:p>
            <a:pPr lvl="2"/>
            <a:endParaRPr lang="en-US" sz="2800" dirty="0"/>
          </a:p>
          <a:p>
            <a:pPr lvl="2"/>
            <a:r>
              <a:rPr lang="en-US" sz="2800" dirty="0"/>
              <a:t>Landlord/tenant issues attributable to someone other than the senior tenant</a:t>
            </a:r>
          </a:p>
          <a:p>
            <a:pPr lvl="2"/>
            <a:endParaRPr lang="en-US" sz="2800" dirty="0"/>
          </a:p>
          <a:p>
            <a:pPr lvl="2"/>
            <a:r>
              <a:rPr lang="en-US" sz="2800" dirty="0"/>
              <a:t>Inability to supply routine information regarding income and assets because money controlled by another</a:t>
            </a:r>
          </a:p>
          <a:p>
            <a:pPr lvl="2"/>
            <a:endParaRPr lang="en-US" sz="2800" dirty="0"/>
          </a:p>
          <a:p>
            <a:pPr lvl="2"/>
            <a:r>
              <a:rPr lang="en-US" sz="2800" dirty="0"/>
              <a:t>Change in ability to meet formerly manageable  expenses</a:t>
            </a:r>
          </a:p>
          <a:p>
            <a:endParaRPr lang="en-US" dirty="0"/>
          </a:p>
        </p:txBody>
      </p:sp>
    </p:spTree>
    <p:extLst>
      <p:ext uri="{BB962C8B-B14F-4D97-AF65-F5344CB8AC3E}">
        <p14:creationId xmlns:p14="http://schemas.microsoft.com/office/powerpoint/2010/main" val="445451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 Flags, cont.</a:t>
            </a:r>
          </a:p>
        </p:txBody>
      </p:sp>
      <p:sp>
        <p:nvSpPr>
          <p:cNvPr id="3" name="Content Placeholder 2"/>
          <p:cNvSpPr>
            <a:spLocks noGrp="1"/>
          </p:cNvSpPr>
          <p:nvPr>
            <p:ph idx="1"/>
          </p:nvPr>
        </p:nvSpPr>
        <p:spPr/>
        <p:txBody>
          <a:bodyPr>
            <a:normAutofit fontScale="92500" lnSpcReduction="20000"/>
          </a:bodyPr>
          <a:lstStyle/>
          <a:p>
            <a:pPr lvl="2"/>
            <a:r>
              <a:rPr lang="en-US" sz="2800" dirty="0"/>
              <a:t>Collection issues related to debts incurred on behalf of others</a:t>
            </a:r>
          </a:p>
          <a:p>
            <a:pPr lvl="2"/>
            <a:endParaRPr lang="en-US" sz="2800" dirty="0"/>
          </a:p>
          <a:p>
            <a:pPr lvl="2"/>
            <a:r>
              <a:rPr lang="en-US" sz="2800" dirty="0"/>
              <a:t>Threatened eviction from long term care facility due to unpaid bills</a:t>
            </a:r>
          </a:p>
          <a:p>
            <a:pPr lvl="2"/>
            <a:endParaRPr lang="en-US" sz="2800" dirty="0"/>
          </a:p>
          <a:p>
            <a:pPr lvl="2"/>
            <a:r>
              <a:rPr lang="en-US" sz="2800" dirty="0"/>
              <a:t>Denial of benefits based on inappropriate conveyance of real property or other assets</a:t>
            </a:r>
          </a:p>
          <a:p>
            <a:pPr marL="914400" lvl="2" indent="0">
              <a:buNone/>
            </a:pPr>
            <a:endParaRPr lang="en-US" sz="2800" dirty="0"/>
          </a:p>
          <a:p>
            <a:pPr lvl="2"/>
            <a:r>
              <a:rPr lang="en-US" sz="2800" dirty="0"/>
              <a:t>Sudden desire to make changes to estate plans, advance directives or deeds</a:t>
            </a:r>
          </a:p>
          <a:p>
            <a:endParaRPr lang="en-US" dirty="0"/>
          </a:p>
        </p:txBody>
      </p:sp>
    </p:spTree>
    <p:extLst>
      <p:ext uri="{BB962C8B-B14F-4D97-AF65-F5344CB8AC3E}">
        <p14:creationId xmlns:p14="http://schemas.microsoft.com/office/powerpoint/2010/main" val="3830434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EA330-9746-7E43-BE10-CC66DC152225}"/>
              </a:ext>
            </a:extLst>
          </p:cNvPr>
          <p:cNvSpPr>
            <a:spLocks noGrp="1"/>
          </p:cNvSpPr>
          <p:nvPr>
            <p:ph type="title"/>
          </p:nvPr>
        </p:nvSpPr>
        <p:spPr/>
        <p:txBody>
          <a:bodyPr/>
          <a:lstStyle/>
          <a:p>
            <a:r>
              <a:rPr lang="en-US" dirty="0"/>
              <a:t>Case Study #1</a:t>
            </a:r>
          </a:p>
        </p:txBody>
      </p:sp>
      <p:sp>
        <p:nvSpPr>
          <p:cNvPr id="3" name="Content Placeholder 2">
            <a:extLst>
              <a:ext uri="{FF2B5EF4-FFF2-40B4-BE49-F238E27FC236}">
                <a16:creationId xmlns:a16="http://schemas.microsoft.com/office/drawing/2014/main" id="{0E287E46-4CBF-E848-84A4-BAAA673E92DA}"/>
              </a:ext>
            </a:extLst>
          </p:cNvPr>
          <p:cNvSpPr>
            <a:spLocks noGrp="1"/>
          </p:cNvSpPr>
          <p:nvPr>
            <p:ph idx="1"/>
          </p:nvPr>
        </p:nvSpPr>
        <p:spPr/>
        <p:txBody>
          <a:bodyPr/>
          <a:lstStyle/>
          <a:p>
            <a:r>
              <a:rPr lang="en-US" dirty="0"/>
              <a:t>Hilda has been in an ALF memory unit for several years. Recently, a past “friend” starts visiting frequently, bringing her gifts and food</a:t>
            </a:r>
          </a:p>
          <a:p>
            <a:r>
              <a:rPr lang="en-US" dirty="0"/>
              <a:t>“Friend” takes Hilda to an estate attorney to discuss changing the woman’s estate plan</a:t>
            </a:r>
          </a:p>
          <a:p>
            <a:r>
              <a:rPr lang="en-US" dirty="0"/>
              <a:t>Daughter and POA seeks injunction</a:t>
            </a:r>
          </a:p>
        </p:txBody>
      </p:sp>
    </p:spTree>
    <p:extLst>
      <p:ext uri="{BB962C8B-B14F-4D97-AF65-F5344CB8AC3E}">
        <p14:creationId xmlns:p14="http://schemas.microsoft.com/office/powerpoint/2010/main" val="433682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45BC5-1314-D544-A739-F571724DF8F3}"/>
              </a:ext>
            </a:extLst>
          </p:cNvPr>
          <p:cNvSpPr>
            <a:spLocks noGrp="1"/>
          </p:cNvSpPr>
          <p:nvPr>
            <p:ph type="title"/>
          </p:nvPr>
        </p:nvSpPr>
        <p:spPr/>
        <p:txBody>
          <a:bodyPr/>
          <a:lstStyle/>
          <a:p>
            <a:r>
              <a:rPr lang="en-US" dirty="0"/>
              <a:t>Case Study #2</a:t>
            </a:r>
          </a:p>
        </p:txBody>
      </p:sp>
      <p:sp>
        <p:nvSpPr>
          <p:cNvPr id="3" name="Content Placeholder 2">
            <a:extLst>
              <a:ext uri="{FF2B5EF4-FFF2-40B4-BE49-F238E27FC236}">
                <a16:creationId xmlns:a16="http://schemas.microsoft.com/office/drawing/2014/main" id="{A3D96E1E-4864-CD4D-A795-2B1F0324E8BE}"/>
              </a:ext>
            </a:extLst>
          </p:cNvPr>
          <p:cNvSpPr>
            <a:spLocks noGrp="1"/>
          </p:cNvSpPr>
          <p:nvPr>
            <p:ph idx="1"/>
          </p:nvPr>
        </p:nvSpPr>
        <p:spPr/>
        <p:txBody>
          <a:bodyPr/>
          <a:lstStyle/>
          <a:p>
            <a:r>
              <a:rPr lang="en-US" dirty="0"/>
              <a:t>Eddie lived at home alone until he has a stroke. Son moves in, along with his girlfriend, to be his “caregiver.”</a:t>
            </a:r>
          </a:p>
          <a:p>
            <a:r>
              <a:rPr lang="en-US" dirty="0"/>
              <a:t>Son and friends run up utility bills, eat all the groceries, pay nothing in rent. </a:t>
            </a:r>
          </a:p>
          <a:p>
            <a:r>
              <a:rPr lang="en-US" dirty="0"/>
              <a:t>Eddie is now behind in rent and may be evicted.</a:t>
            </a:r>
          </a:p>
          <a:p>
            <a:r>
              <a:rPr lang="en-US" dirty="0"/>
              <a:t>Eddie has no one else to take care of him and he is afraid that his son may hurt him if he is asked to leave.</a:t>
            </a:r>
          </a:p>
        </p:txBody>
      </p:sp>
    </p:spTree>
    <p:extLst>
      <p:ext uri="{BB962C8B-B14F-4D97-AF65-F5344CB8AC3E}">
        <p14:creationId xmlns:p14="http://schemas.microsoft.com/office/powerpoint/2010/main" val="3067621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9CD5F-FBF9-AA48-905A-35AF87ABE1E9}"/>
              </a:ext>
            </a:extLst>
          </p:cNvPr>
          <p:cNvSpPr>
            <a:spLocks noGrp="1"/>
          </p:cNvSpPr>
          <p:nvPr>
            <p:ph type="title"/>
          </p:nvPr>
        </p:nvSpPr>
        <p:spPr/>
        <p:txBody>
          <a:bodyPr/>
          <a:lstStyle/>
          <a:p>
            <a:r>
              <a:rPr lang="en-US" dirty="0"/>
              <a:t>Case Study #3</a:t>
            </a:r>
          </a:p>
        </p:txBody>
      </p:sp>
      <p:sp>
        <p:nvSpPr>
          <p:cNvPr id="3" name="Content Placeholder 2">
            <a:extLst>
              <a:ext uri="{FF2B5EF4-FFF2-40B4-BE49-F238E27FC236}">
                <a16:creationId xmlns:a16="http://schemas.microsoft.com/office/drawing/2014/main" id="{0CADF922-C970-0C4B-A6A1-9304A9223CA6}"/>
              </a:ext>
            </a:extLst>
          </p:cNvPr>
          <p:cNvSpPr>
            <a:spLocks noGrp="1"/>
          </p:cNvSpPr>
          <p:nvPr>
            <p:ph idx="1"/>
          </p:nvPr>
        </p:nvSpPr>
        <p:spPr/>
        <p:txBody>
          <a:bodyPr/>
          <a:lstStyle/>
          <a:p>
            <a:r>
              <a:rPr lang="en-US" dirty="0"/>
              <a:t>Emily has never been able to handle finances, and when her husband dies, a granddaughter says she will help.</a:t>
            </a:r>
          </a:p>
          <a:p>
            <a:r>
              <a:rPr lang="en-US" dirty="0"/>
              <a:t>The granddaughter and Emily open a joint bank account together, where all of Emily’s SS and pension checks are deposited. The granddaughter only contributes about $50 a month, at most.</a:t>
            </a:r>
          </a:p>
          <a:p>
            <a:r>
              <a:rPr lang="en-US"/>
              <a:t>The granddaughter </a:t>
            </a:r>
            <a:r>
              <a:rPr lang="en-US" dirty="0"/>
              <a:t>is using money from the joint account to pay for personal items on </a:t>
            </a:r>
            <a:r>
              <a:rPr lang="en-US" dirty="0" err="1"/>
              <a:t>Amazon.com</a:t>
            </a:r>
            <a:r>
              <a:rPr lang="en-US" dirty="0"/>
              <a:t>. </a:t>
            </a:r>
          </a:p>
        </p:txBody>
      </p:sp>
    </p:spTree>
    <p:extLst>
      <p:ext uri="{BB962C8B-B14F-4D97-AF65-F5344CB8AC3E}">
        <p14:creationId xmlns:p14="http://schemas.microsoft.com/office/powerpoint/2010/main" val="3913684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Process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5952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can bring the action?</a:t>
            </a:r>
          </a:p>
        </p:txBody>
      </p:sp>
      <p:sp>
        <p:nvSpPr>
          <p:cNvPr id="3" name="Content Placeholder 2"/>
          <p:cNvSpPr>
            <a:spLocks noGrp="1"/>
          </p:cNvSpPr>
          <p:nvPr>
            <p:ph idx="1"/>
          </p:nvPr>
        </p:nvSpPr>
        <p:spPr/>
        <p:txBody>
          <a:bodyPr/>
          <a:lstStyle/>
          <a:p>
            <a:pPr lvl="0"/>
            <a:r>
              <a:rPr lang="en-US" sz="2800" dirty="0"/>
              <a:t>The Vulnerable Adult (“VA”)</a:t>
            </a:r>
          </a:p>
          <a:p>
            <a:pPr lvl="0"/>
            <a:r>
              <a:rPr lang="en-US" sz="2800" dirty="0"/>
              <a:t>The VA’s guardian</a:t>
            </a:r>
          </a:p>
          <a:p>
            <a:pPr lvl="0"/>
            <a:r>
              <a:rPr lang="en-US" sz="2800" dirty="0"/>
              <a:t>A person or organization acting on behalf of the VA </a:t>
            </a:r>
            <a:r>
              <a:rPr lang="en-US" sz="2800" i="1" dirty="0"/>
              <a:t>with consent</a:t>
            </a:r>
            <a:r>
              <a:rPr lang="en-US" sz="2800" dirty="0"/>
              <a:t> of the VA or guardian. </a:t>
            </a:r>
          </a:p>
          <a:p>
            <a:pPr lvl="0"/>
            <a:r>
              <a:rPr lang="en-US" sz="2800" dirty="0"/>
              <a:t>A person who also files for appointment of emergency temporary guardian of the VA</a:t>
            </a:r>
          </a:p>
          <a:p>
            <a:r>
              <a:rPr lang="en-US" dirty="0"/>
              <a:t>NO ATTORNEY IS REQUIRED</a:t>
            </a:r>
          </a:p>
        </p:txBody>
      </p:sp>
    </p:spTree>
    <p:extLst>
      <p:ext uri="{BB962C8B-B14F-4D97-AF65-F5344CB8AC3E}">
        <p14:creationId xmlns:p14="http://schemas.microsoft.com/office/powerpoint/2010/main" val="1590708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Venue</a:t>
            </a:r>
          </a:p>
        </p:txBody>
      </p:sp>
      <p:sp>
        <p:nvSpPr>
          <p:cNvPr id="3" name="Content Placeholder 2"/>
          <p:cNvSpPr>
            <a:spLocks noGrp="1"/>
          </p:cNvSpPr>
          <p:nvPr>
            <p:ph idx="1"/>
          </p:nvPr>
        </p:nvSpPr>
        <p:spPr/>
        <p:txBody>
          <a:bodyPr>
            <a:normAutofit fontScale="92500" lnSpcReduction="10000"/>
          </a:bodyPr>
          <a:lstStyle/>
          <a:p>
            <a:r>
              <a:rPr lang="en-US" sz="2400" dirty="0"/>
              <a:t>In the circuit where the Vulnerable Adult resides OR</a:t>
            </a:r>
          </a:p>
          <a:p>
            <a:r>
              <a:rPr lang="en-US" sz="2400" dirty="0"/>
              <a:t>If there is a pending guardianship, it is filed in that proceeding</a:t>
            </a:r>
          </a:p>
          <a:p>
            <a:pPr marL="0" indent="0">
              <a:buNone/>
            </a:pPr>
            <a:r>
              <a:rPr lang="en-US" sz="2800" b="1" dirty="0"/>
              <a:t>Fees and Costs</a:t>
            </a:r>
          </a:p>
          <a:p>
            <a:r>
              <a:rPr lang="en-US" sz="2400" dirty="0"/>
              <a:t>No filing fees or fees for service of process can be assessed initially, but may be paid through assets.</a:t>
            </a:r>
          </a:p>
          <a:p>
            <a:r>
              <a:rPr lang="en-US" sz="2400" dirty="0"/>
              <a:t>Respondent may have to pay costs if exploitation is found. Petitioner is only responsible for “actual damages” if there was no substantial factual or legal support. </a:t>
            </a:r>
          </a:p>
          <a:p>
            <a:endParaRPr lang="en-US" sz="1800" dirty="0"/>
          </a:p>
          <a:p>
            <a:pPr lvl="1"/>
            <a:endParaRPr lang="en-US" dirty="0"/>
          </a:p>
        </p:txBody>
      </p:sp>
    </p:spTree>
    <p:extLst>
      <p:ext uri="{BB962C8B-B14F-4D97-AF65-F5344CB8AC3E}">
        <p14:creationId xmlns:p14="http://schemas.microsoft.com/office/powerpoint/2010/main" val="349066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OVERVIEW</a:t>
            </a:r>
          </a:p>
        </p:txBody>
      </p:sp>
      <p:sp>
        <p:nvSpPr>
          <p:cNvPr id="3" name="Content Placeholder 2"/>
          <p:cNvSpPr>
            <a:spLocks noGrp="1"/>
          </p:cNvSpPr>
          <p:nvPr>
            <p:ph idx="1"/>
          </p:nvPr>
        </p:nvSpPr>
        <p:spPr/>
        <p:txBody>
          <a:bodyPr/>
          <a:lstStyle/>
          <a:p>
            <a:r>
              <a:rPr lang="en-US" dirty="0"/>
              <a:t>Elements of Exploitation</a:t>
            </a:r>
          </a:p>
          <a:p>
            <a:r>
              <a:rPr lang="en-US" dirty="0"/>
              <a:t>Exploitation Red Flags &amp; Case Studies</a:t>
            </a:r>
          </a:p>
          <a:p>
            <a:r>
              <a:rPr lang="en-US" dirty="0"/>
              <a:t>The Process</a:t>
            </a:r>
          </a:p>
          <a:p>
            <a:r>
              <a:rPr lang="en-US" dirty="0"/>
              <a:t>Questions and Comments</a:t>
            </a:r>
          </a:p>
          <a:p>
            <a:pPr lvl="1"/>
            <a:endParaRPr lang="en-US" dirty="0"/>
          </a:p>
          <a:p>
            <a:pPr lvl="8"/>
            <a:endParaRPr lang="en-US" dirty="0"/>
          </a:p>
          <a:p>
            <a:pPr lvl="8"/>
            <a:endParaRPr lang="en-US" dirty="0"/>
          </a:p>
          <a:p>
            <a:pPr lvl="8"/>
            <a:endParaRPr lang="en-US" dirty="0"/>
          </a:p>
        </p:txBody>
      </p:sp>
    </p:spTree>
    <p:extLst>
      <p:ext uri="{BB962C8B-B14F-4D97-AF65-F5344CB8AC3E}">
        <p14:creationId xmlns:p14="http://schemas.microsoft.com/office/powerpoint/2010/main" val="4068210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Clerk’s Role</a:t>
            </a:r>
          </a:p>
        </p:txBody>
      </p:sp>
      <p:sp>
        <p:nvSpPr>
          <p:cNvPr id="3" name="Content Placeholder 2"/>
          <p:cNvSpPr>
            <a:spLocks noGrp="1"/>
          </p:cNvSpPr>
          <p:nvPr>
            <p:ph idx="1"/>
          </p:nvPr>
        </p:nvSpPr>
        <p:spPr/>
        <p:txBody>
          <a:bodyPr>
            <a:normAutofit/>
          </a:bodyPr>
          <a:lstStyle/>
          <a:p>
            <a:pPr lvl="1"/>
            <a:r>
              <a:rPr lang="en-US" sz="2400" dirty="0"/>
              <a:t>Provide an informational brochure about exploitation and why you should not provide false information to the court</a:t>
            </a:r>
          </a:p>
          <a:p>
            <a:pPr lvl="1"/>
            <a:r>
              <a:rPr lang="en-US" sz="2400" dirty="0"/>
              <a:t>Provide simplified petition forms and instructions</a:t>
            </a:r>
          </a:p>
          <a:p>
            <a:pPr lvl="1"/>
            <a:r>
              <a:rPr lang="en-US" sz="2400" dirty="0"/>
              <a:t>Provide forms to report violations of an injunction</a:t>
            </a:r>
          </a:p>
          <a:p>
            <a:pPr lvl="1"/>
            <a:r>
              <a:rPr lang="en-US" sz="2400" dirty="0"/>
              <a:t>Facilitate filling out forms </a:t>
            </a:r>
            <a:r>
              <a:rPr lang="en-US" sz="2400" dirty="0">
                <a:solidFill>
                  <a:srgbClr val="DDF53D"/>
                </a:solidFill>
              </a:rPr>
              <a:t>but cannot provide legal advice</a:t>
            </a:r>
          </a:p>
          <a:p>
            <a:pPr lvl="1"/>
            <a:r>
              <a:rPr lang="en-US" sz="2400" dirty="0"/>
              <a:t>Arrange service of pleadings and orders (via sheriff or law enforcement agency)</a:t>
            </a:r>
          </a:p>
          <a:p>
            <a:endParaRPr lang="en-US" dirty="0"/>
          </a:p>
        </p:txBody>
      </p:sp>
    </p:spTree>
    <p:extLst>
      <p:ext uri="{BB962C8B-B14F-4D97-AF65-F5344CB8AC3E}">
        <p14:creationId xmlns:p14="http://schemas.microsoft.com/office/powerpoint/2010/main" val="3013936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help</a:t>
            </a:r>
          </a:p>
        </p:txBody>
      </p:sp>
      <p:sp>
        <p:nvSpPr>
          <p:cNvPr id="3" name="Content Placeholder 2"/>
          <p:cNvSpPr>
            <a:spLocks noGrp="1"/>
          </p:cNvSpPr>
          <p:nvPr>
            <p:ph idx="1"/>
          </p:nvPr>
        </p:nvSpPr>
        <p:spPr/>
        <p:txBody>
          <a:bodyPr>
            <a:normAutofit/>
          </a:bodyPr>
          <a:lstStyle/>
          <a:p>
            <a:pPr lvl="0"/>
            <a:r>
              <a:rPr lang="en-US" sz="2400" b="1" i="1" dirty="0">
                <a:solidFill>
                  <a:srgbClr val="FFBE7F"/>
                </a:solidFill>
              </a:rPr>
              <a:t>Advocates from State Attorney’s Office, law enforcement, or APS</a:t>
            </a:r>
            <a:r>
              <a:rPr lang="en-US" sz="2400" dirty="0"/>
              <a:t> can be present with petitioner or respondent at any court hearing</a:t>
            </a:r>
          </a:p>
          <a:p>
            <a:pPr lvl="0"/>
            <a:r>
              <a:rPr lang="en-US" sz="2400" b="1" i="1" dirty="0">
                <a:solidFill>
                  <a:srgbClr val="FFBE7F"/>
                </a:solidFill>
              </a:rPr>
              <a:t>APS </a:t>
            </a:r>
            <a:r>
              <a:rPr lang="en-US" sz="2400" dirty="0"/>
              <a:t>must provide the court the results of “any relevant investigations” related to the VA within 72 hours of receipt of any petition or order. </a:t>
            </a:r>
          </a:p>
          <a:p>
            <a:r>
              <a:rPr lang="en-US" sz="2400" dirty="0"/>
              <a:t> </a:t>
            </a:r>
            <a:r>
              <a:rPr lang="en-US" sz="2400" dirty="0">
                <a:solidFill>
                  <a:srgbClr val="FFBE7F"/>
                </a:solidFill>
              </a:rPr>
              <a:t>L</a:t>
            </a:r>
            <a:r>
              <a:rPr lang="en-US" sz="2400" b="1" i="1" dirty="0">
                <a:solidFill>
                  <a:srgbClr val="FFBE7F"/>
                </a:solidFill>
              </a:rPr>
              <a:t>aw enforcement</a:t>
            </a:r>
            <a:r>
              <a:rPr lang="en-US" sz="2400" dirty="0">
                <a:solidFill>
                  <a:srgbClr val="FFBE7F"/>
                </a:solidFill>
              </a:rPr>
              <a:t> </a:t>
            </a:r>
            <a:r>
              <a:rPr lang="en-US" sz="2400" dirty="0"/>
              <a:t>may accompany the VA to assure that possession of a dwelling is returned to the VA, pursuant to the court’s order.</a:t>
            </a:r>
          </a:p>
          <a:p>
            <a:endParaRPr lang="en-US" dirty="0"/>
          </a:p>
        </p:txBody>
      </p:sp>
    </p:spTree>
    <p:extLst>
      <p:ext uri="{BB962C8B-B14F-4D97-AF65-F5344CB8AC3E}">
        <p14:creationId xmlns:p14="http://schemas.microsoft.com/office/powerpoint/2010/main" val="1371128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Petition</a:t>
            </a:r>
          </a:p>
        </p:txBody>
      </p:sp>
      <p:sp>
        <p:nvSpPr>
          <p:cNvPr id="4" name="Content Placeholder 3"/>
          <p:cNvSpPr>
            <a:spLocks noGrp="1"/>
          </p:cNvSpPr>
          <p:nvPr>
            <p:ph idx="1"/>
          </p:nvPr>
        </p:nvSpPr>
        <p:spPr/>
        <p:txBody>
          <a:bodyPr/>
          <a:lstStyle/>
          <a:p>
            <a:r>
              <a:rPr lang="en-US" dirty="0"/>
              <a:t>Must be </a:t>
            </a:r>
            <a:r>
              <a:rPr lang="en-US" dirty="0">
                <a:solidFill>
                  <a:srgbClr val="FFBE7F"/>
                </a:solidFill>
              </a:rPr>
              <a:t>verified</a:t>
            </a:r>
          </a:p>
          <a:p>
            <a:r>
              <a:rPr lang="en-US" dirty="0"/>
              <a:t>Petitioner swears to have called APS report on allegations of exploitation</a:t>
            </a:r>
          </a:p>
          <a:p>
            <a:r>
              <a:rPr lang="en-US" dirty="0"/>
              <a:t>Suggested Petition Form** is set out in statute, but form can and should be modified as needed, particularly to add information on the vulnerable adult </a:t>
            </a:r>
          </a:p>
          <a:p>
            <a:r>
              <a:rPr lang="en-US" dirty="0"/>
              <a:t>Allege sufficient facts to establish the likelihood that exploitation is, or is in imminent danger of occurring. </a:t>
            </a:r>
          </a:p>
        </p:txBody>
      </p:sp>
    </p:spTree>
    <p:extLst>
      <p:ext uri="{BB962C8B-B14F-4D97-AF65-F5344CB8AC3E}">
        <p14:creationId xmlns:p14="http://schemas.microsoft.com/office/powerpoint/2010/main" val="1447425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Contents of Petition</a:t>
            </a:r>
          </a:p>
        </p:txBody>
      </p:sp>
      <p:sp>
        <p:nvSpPr>
          <p:cNvPr id="3" name="Content Placeholder 2"/>
          <p:cNvSpPr>
            <a:spLocks noGrp="1"/>
          </p:cNvSpPr>
          <p:nvPr>
            <p:ph idx="1"/>
          </p:nvPr>
        </p:nvSpPr>
        <p:spPr/>
        <p:txBody>
          <a:bodyPr>
            <a:normAutofit fontScale="92500" lnSpcReduction="20000"/>
          </a:bodyPr>
          <a:lstStyle/>
          <a:p>
            <a:r>
              <a:rPr lang="en-US" b="1" dirty="0">
                <a:solidFill>
                  <a:srgbClr val="FFBE7F"/>
                </a:solidFill>
              </a:rPr>
              <a:t>About the Respondent</a:t>
            </a:r>
          </a:p>
          <a:p>
            <a:pPr lvl="1"/>
            <a:r>
              <a:rPr lang="en-US" sz="1800" dirty="0"/>
              <a:t>Identification and contact information</a:t>
            </a:r>
          </a:p>
          <a:p>
            <a:pPr lvl="1"/>
            <a:r>
              <a:rPr lang="en-US" sz="1800" dirty="0"/>
              <a:t>How associated with VA (caregiver, fiduciary, position of trust or confidence?)</a:t>
            </a:r>
          </a:p>
          <a:p>
            <a:pPr lvl="1"/>
            <a:r>
              <a:rPr lang="en-US" sz="1800" dirty="0"/>
              <a:t>Any pending actions between VA and respondent</a:t>
            </a:r>
          </a:p>
          <a:p>
            <a:r>
              <a:rPr lang="en-US" b="1" dirty="0">
                <a:solidFill>
                  <a:srgbClr val="FFBE7F"/>
                </a:solidFill>
              </a:rPr>
              <a:t>About the VA*</a:t>
            </a:r>
          </a:p>
          <a:p>
            <a:pPr lvl="1"/>
            <a:r>
              <a:rPr lang="en-US" dirty="0"/>
              <a:t>Who is the vulnerable adult?</a:t>
            </a:r>
          </a:p>
          <a:p>
            <a:pPr lvl="1"/>
            <a:r>
              <a:rPr lang="en-US" sz="1800" dirty="0"/>
              <a:t>What makes the person a “vulnerable adult”?</a:t>
            </a:r>
          </a:p>
          <a:p>
            <a:pPr lvl="1"/>
            <a:r>
              <a:rPr lang="en-US" sz="1800" dirty="0"/>
              <a:t>Who is responsible for care, and are alternate arrangements available or needed?</a:t>
            </a:r>
          </a:p>
          <a:p>
            <a:pPr lvl="1"/>
            <a:endParaRPr lang="en-US" dirty="0"/>
          </a:p>
          <a:p>
            <a:pPr marL="685800" lvl="2" indent="0">
              <a:buNone/>
            </a:pPr>
            <a:r>
              <a:rPr lang="en-US" b="1" dirty="0"/>
              <a:t>*THE STATUTORY FORM DOES NOT HAVE A SPACE FOR THIS INFORMATION. UNTIL YOUR DIVISION MODIFIES THE FORM, PLEASE HAVE THE PETITIONER ADD THIS INFORMATION.</a:t>
            </a:r>
            <a:endParaRPr lang="en-US" sz="1500" b="1" dirty="0"/>
          </a:p>
        </p:txBody>
      </p:sp>
    </p:spTree>
    <p:extLst>
      <p:ext uri="{BB962C8B-B14F-4D97-AF65-F5344CB8AC3E}">
        <p14:creationId xmlns:p14="http://schemas.microsoft.com/office/powerpoint/2010/main" val="37864238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Contents of Petition</a:t>
            </a:r>
            <a:r>
              <a:rPr lang="en-US" dirty="0"/>
              <a:t>, continued</a:t>
            </a:r>
          </a:p>
        </p:txBody>
      </p:sp>
      <p:sp>
        <p:nvSpPr>
          <p:cNvPr id="3" name="Content Placeholder 2"/>
          <p:cNvSpPr>
            <a:spLocks noGrp="1"/>
          </p:cNvSpPr>
          <p:nvPr>
            <p:ph idx="1"/>
          </p:nvPr>
        </p:nvSpPr>
        <p:spPr/>
        <p:txBody>
          <a:bodyPr>
            <a:normAutofit/>
          </a:bodyPr>
          <a:lstStyle/>
          <a:p>
            <a:r>
              <a:rPr lang="en-US" b="1" dirty="0">
                <a:solidFill>
                  <a:srgbClr val="FFBE7F"/>
                </a:solidFill>
              </a:rPr>
              <a:t>About the exploitation</a:t>
            </a:r>
          </a:p>
          <a:p>
            <a:pPr lvl="1"/>
            <a:r>
              <a:rPr lang="en-US" sz="2100" dirty="0"/>
              <a:t>Describe in detail (including dates) all incidents of actual or threatened exploitation</a:t>
            </a:r>
          </a:p>
          <a:p>
            <a:pPr lvl="1"/>
            <a:r>
              <a:rPr lang="en-US" sz="2100" dirty="0"/>
              <a:t>List “exploited” assets, accounts, lines of credit, approximate worth and related financial institutions </a:t>
            </a:r>
          </a:p>
          <a:p>
            <a:pPr lvl="1"/>
            <a:r>
              <a:rPr lang="en-US" sz="2100" dirty="0"/>
              <a:t>Provide any critical expenses of VA that must be paid, notwithstanding a freeze</a:t>
            </a:r>
          </a:p>
        </p:txBody>
      </p:sp>
    </p:spTree>
    <p:extLst>
      <p:ext uri="{BB962C8B-B14F-4D97-AF65-F5344CB8AC3E}">
        <p14:creationId xmlns:p14="http://schemas.microsoft.com/office/powerpoint/2010/main" val="19830840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Supporting Documents</a:t>
            </a:r>
          </a:p>
        </p:txBody>
      </p:sp>
      <p:sp>
        <p:nvSpPr>
          <p:cNvPr id="3" name="Content Placeholder 2"/>
          <p:cNvSpPr>
            <a:spLocks noGrp="1"/>
          </p:cNvSpPr>
          <p:nvPr>
            <p:ph idx="1"/>
          </p:nvPr>
        </p:nvSpPr>
        <p:spPr/>
        <p:txBody>
          <a:bodyPr>
            <a:normAutofit fontScale="92500" lnSpcReduction="20000"/>
          </a:bodyPr>
          <a:lstStyle/>
          <a:p>
            <a:r>
              <a:rPr lang="en-US" b="1" dirty="0">
                <a:solidFill>
                  <a:srgbClr val="FFBE7F"/>
                </a:solidFill>
              </a:rPr>
              <a:t>Consent to File Petition on behalf of Vulnerable Adult: </a:t>
            </a:r>
            <a:r>
              <a:rPr lang="en-US" b="1" dirty="0"/>
              <a:t>The statute does not require written consent, but use of a form to show consent may be most efficient. Form could be filed with Petition or separately.</a:t>
            </a:r>
            <a:endParaRPr lang="en-US" b="1" dirty="0">
              <a:solidFill>
                <a:srgbClr val="FFBE7F"/>
              </a:solidFill>
            </a:endParaRPr>
          </a:p>
          <a:p>
            <a:r>
              <a:rPr lang="en-US" b="1" dirty="0">
                <a:solidFill>
                  <a:srgbClr val="FFBE7F"/>
                </a:solidFill>
              </a:rPr>
              <a:t>Affidavits</a:t>
            </a:r>
            <a:r>
              <a:rPr lang="en-US" dirty="0">
                <a:solidFill>
                  <a:srgbClr val="FFBE7F"/>
                </a:solidFill>
              </a:rPr>
              <a:t>:</a:t>
            </a:r>
            <a:r>
              <a:rPr lang="en-US" dirty="0"/>
              <a:t> If any witnesses other than the Petitioner can testify about the exploitation, a written affidavit (sworn and notarized) of their statement can be attached to the petition. This person should be available to testify at an evidentiary hearing, as well. </a:t>
            </a:r>
          </a:p>
          <a:p>
            <a:r>
              <a:rPr lang="en-US" b="1" i="1" dirty="0">
                <a:solidFill>
                  <a:srgbClr val="FFBE7F"/>
                </a:solidFill>
              </a:rPr>
              <a:t>Other Evidence</a:t>
            </a:r>
            <a:r>
              <a:rPr lang="en-US" b="1" i="1" dirty="0">
                <a:solidFill>
                  <a:srgbClr val="BF5E00"/>
                </a:solidFill>
              </a:rPr>
              <a:t>:</a:t>
            </a:r>
            <a:r>
              <a:rPr lang="en-US" b="1" i="1" dirty="0"/>
              <a:t> </a:t>
            </a:r>
            <a:r>
              <a:rPr lang="en-US" dirty="0"/>
              <a:t>This could include law enforcement reports, APS reports, any bank statements, letters or emails from the respondent, etc. </a:t>
            </a:r>
            <a:r>
              <a:rPr lang="en-US" i="1" dirty="0"/>
              <a:t>Any documents that are attached should be referenced in the verified Petition or a supporting Affidavit to identify the document and its contents.</a:t>
            </a:r>
            <a:r>
              <a:rPr lang="en-US" dirty="0"/>
              <a:t> </a:t>
            </a:r>
          </a:p>
        </p:txBody>
      </p:sp>
    </p:spTree>
    <p:extLst>
      <p:ext uri="{BB962C8B-B14F-4D97-AF65-F5344CB8AC3E}">
        <p14:creationId xmlns:p14="http://schemas.microsoft.com/office/powerpoint/2010/main" val="1487921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Motions and such</a:t>
            </a:r>
          </a:p>
        </p:txBody>
      </p:sp>
      <p:sp>
        <p:nvSpPr>
          <p:cNvPr id="3" name="Content Placeholder 2"/>
          <p:cNvSpPr>
            <a:spLocks noGrp="1"/>
          </p:cNvSpPr>
          <p:nvPr>
            <p:ph idx="1"/>
          </p:nvPr>
        </p:nvSpPr>
        <p:spPr/>
        <p:txBody>
          <a:bodyPr>
            <a:normAutofit fontScale="92500" lnSpcReduction="10000"/>
          </a:bodyPr>
          <a:lstStyle/>
          <a:p>
            <a:r>
              <a:rPr lang="en-US" b="1" i="1" dirty="0">
                <a:solidFill>
                  <a:schemeClr val="accent4">
                    <a:lumMod val="40000"/>
                    <a:lumOff val="60000"/>
                  </a:schemeClr>
                </a:solidFill>
              </a:rPr>
              <a:t>Notice of Confidential Information**</a:t>
            </a:r>
            <a:r>
              <a:rPr lang="en-US" b="1" i="1" dirty="0"/>
              <a:t>: </a:t>
            </a:r>
            <a:r>
              <a:rPr lang="en-US" dirty="0"/>
              <a:t>See FL Rule of Judicial Administration 2.425 The Notice will direct the clerk to redact before making public.</a:t>
            </a:r>
          </a:p>
          <a:p>
            <a:r>
              <a:rPr lang="en-US" b="1" i="1" dirty="0">
                <a:solidFill>
                  <a:srgbClr val="FFBE7F"/>
                </a:solidFill>
              </a:rPr>
              <a:t>Request for accommodations for disabilities** </a:t>
            </a:r>
            <a:r>
              <a:rPr lang="en-US" b="1" i="1" dirty="0"/>
              <a:t>(ADA)</a:t>
            </a:r>
            <a:endParaRPr lang="en-US" dirty="0"/>
          </a:p>
          <a:p>
            <a:r>
              <a:rPr lang="en-US" i="1" dirty="0">
                <a:solidFill>
                  <a:srgbClr val="FFBE7F"/>
                </a:solidFill>
              </a:rPr>
              <a:t>Motion to Testify by Telephone or Video**</a:t>
            </a:r>
            <a:r>
              <a:rPr lang="en-US" i="1" dirty="0">
                <a:solidFill>
                  <a:srgbClr val="BF5E00"/>
                </a:solidFill>
              </a:rPr>
              <a:t>: </a:t>
            </a:r>
            <a:r>
              <a:rPr lang="en-US" dirty="0"/>
              <a:t>The ADA request for accommodations does NOT include cases where the victim or any witness may be too ill to travel to the court, but could testify at the hearing by phone. It is recommended that you file this motion along with the petition. Any testimony by phone or video requires the presence of a notary to verify identification and swear in the witness. </a:t>
            </a:r>
          </a:p>
          <a:p>
            <a:r>
              <a:rPr lang="en-US" i="1" dirty="0">
                <a:solidFill>
                  <a:schemeClr val="accent4">
                    <a:lumMod val="60000"/>
                    <a:lumOff val="40000"/>
                  </a:schemeClr>
                </a:solidFill>
              </a:rPr>
              <a:t>Request to Dismiss Petition if Temporary Injunction Denied**</a:t>
            </a:r>
          </a:p>
          <a:p>
            <a:endParaRPr lang="en-US" i="1" dirty="0">
              <a:solidFill>
                <a:schemeClr val="accent4">
                  <a:lumMod val="60000"/>
                  <a:lumOff val="40000"/>
                </a:schemeClr>
              </a:solidFill>
            </a:endParaRPr>
          </a:p>
        </p:txBody>
      </p:sp>
    </p:spTree>
    <p:extLst>
      <p:ext uri="{BB962C8B-B14F-4D97-AF65-F5344CB8AC3E}">
        <p14:creationId xmlns:p14="http://schemas.microsoft.com/office/powerpoint/2010/main" val="306602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Temporary </a:t>
            </a:r>
            <a:r>
              <a:rPr lang="en-US" b="1" i="1" dirty="0"/>
              <a:t>ex parte </a:t>
            </a:r>
            <a:r>
              <a:rPr lang="en-US" b="1" dirty="0"/>
              <a:t>injunction</a:t>
            </a:r>
          </a:p>
        </p:txBody>
      </p:sp>
      <p:sp>
        <p:nvSpPr>
          <p:cNvPr id="3" name="Content Placeholder 2"/>
          <p:cNvSpPr>
            <a:spLocks noGrp="1"/>
          </p:cNvSpPr>
          <p:nvPr>
            <p:ph idx="1"/>
          </p:nvPr>
        </p:nvSpPr>
        <p:spPr/>
        <p:txBody>
          <a:bodyPr>
            <a:normAutofit/>
          </a:bodyPr>
          <a:lstStyle/>
          <a:p>
            <a:pPr lvl="0"/>
            <a:r>
              <a:rPr lang="en-US" sz="1800" dirty="0"/>
              <a:t>For a limit of 15 days without notice to the respondent (</a:t>
            </a:r>
            <a:r>
              <a:rPr lang="en-US" sz="1800" i="1" dirty="0"/>
              <a:t>ex parte</a:t>
            </a:r>
            <a:r>
              <a:rPr lang="en-US" sz="1800" dirty="0"/>
              <a:t>). </a:t>
            </a:r>
          </a:p>
          <a:p>
            <a:pPr lvl="0"/>
            <a:r>
              <a:rPr lang="en-US" sz="1800" dirty="0"/>
              <a:t>The court can: </a:t>
            </a:r>
          </a:p>
          <a:p>
            <a:pPr lvl="1"/>
            <a:r>
              <a:rPr lang="en-US" dirty="0"/>
              <a:t>Prohibit contact, including awarding possession of dwelling to VA</a:t>
            </a:r>
          </a:p>
          <a:p>
            <a:pPr lvl="1"/>
            <a:r>
              <a:rPr lang="en-US" dirty="0"/>
              <a:t>Freeze assets or credit lines of VA, even if held jointly or in respondent’s name only</a:t>
            </a:r>
          </a:p>
          <a:p>
            <a:pPr lvl="1"/>
            <a:r>
              <a:rPr lang="en-US" dirty="0"/>
              <a:t>Allow for certain expenses to be paid notwithstanding a freeze, if the need is set out in the Petition</a:t>
            </a:r>
          </a:p>
          <a:p>
            <a:pPr lvl="1"/>
            <a:r>
              <a:rPr lang="en-US" dirty="0"/>
              <a:t>Provide directives to law enforcement officers</a:t>
            </a:r>
          </a:p>
          <a:p>
            <a:endParaRPr lang="en-US" dirty="0"/>
          </a:p>
        </p:txBody>
      </p:sp>
    </p:spTree>
    <p:extLst>
      <p:ext uri="{BB962C8B-B14F-4D97-AF65-F5344CB8AC3E}">
        <p14:creationId xmlns:p14="http://schemas.microsoft.com/office/powerpoint/2010/main" val="28905522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Orders on Temporary Injunction</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sz="2400" dirty="0">
                <a:solidFill>
                  <a:srgbClr val="FFBE7F"/>
                </a:solidFill>
              </a:rPr>
              <a:t>Denied</a:t>
            </a:r>
            <a:r>
              <a:rPr lang="en-US" sz="2400" dirty="0"/>
              <a:t> – Court must enter order noting legal grounds</a:t>
            </a:r>
          </a:p>
          <a:p>
            <a:pPr lvl="1"/>
            <a:r>
              <a:rPr lang="en-US" sz="2400" dirty="0"/>
              <a:t>Petitioner can file an amended petition to correct, if possible</a:t>
            </a:r>
          </a:p>
          <a:p>
            <a:pPr marL="457200" indent="-457200">
              <a:buFont typeface="+mj-lt"/>
              <a:buAutoNum type="arabicPeriod"/>
            </a:pPr>
            <a:r>
              <a:rPr lang="en-US" sz="2400" dirty="0">
                <a:solidFill>
                  <a:srgbClr val="FFBE7F"/>
                </a:solidFill>
              </a:rPr>
              <a:t>Denied, but solely on the failure to show immediate danger</a:t>
            </a:r>
          </a:p>
          <a:p>
            <a:pPr lvl="1"/>
            <a:r>
              <a:rPr lang="en-US" sz="2400" dirty="0"/>
              <a:t>Court still must set hearing “at earliest possible date”</a:t>
            </a:r>
          </a:p>
          <a:p>
            <a:pPr marL="457200" indent="-457200">
              <a:buFont typeface="+mj-lt"/>
              <a:buAutoNum type="arabicPeriod"/>
            </a:pPr>
            <a:r>
              <a:rPr lang="en-US" sz="2400" dirty="0">
                <a:solidFill>
                  <a:srgbClr val="FFBE7F"/>
                </a:solidFill>
              </a:rPr>
              <a:t>Granted</a:t>
            </a:r>
          </a:p>
          <a:p>
            <a:pPr lvl="1"/>
            <a:r>
              <a:rPr lang="en-US" sz="2400" dirty="0"/>
              <a:t>Order sets hearing within 15 days</a:t>
            </a:r>
          </a:p>
          <a:p>
            <a:endParaRPr lang="en-US" dirty="0"/>
          </a:p>
        </p:txBody>
      </p:sp>
    </p:spTree>
    <p:extLst>
      <p:ext uri="{BB962C8B-B14F-4D97-AF65-F5344CB8AC3E}">
        <p14:creationId xmlns:p14="http://schemas.microsoft.com/office/powerpoint/2010/main" val="1782795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Evidentiary Hearing</a:t>
            </a:r>
          </a:p>
        </p:txBody>
      </p:sp>
      <p:sp>
        <p:nvSpPr>
          <p:cNvPr id="3" name="Content Placeholder 2"/>
          <p:cNvSpPr>
            <a:spLocks noGrp="1"/>
          </p:cNvSpPr>
          <p:nvPr>
            <p:ph idx="1"/>
          </p:nvPr>
        </p:nvSpPr>
        <p:spPr/>
        <p:txBody>
          <a:bodyPr/>
          <a:lstStyle/>
          <a:p>
            <a:pPr lvl="0"/>
            <a:r>
              <a:rPr lang="en-US" sz="2400" dirty="0"/>
              <a:t>All hearings are recorded.</a:t>
            </a:r>
          </a:p>
          <a:p>
            <a:pPr lvl="0"/>
            <a:r>
              <a:rPr lang="en-US" sz="2400" dirty="0"/>
              <a:t>Both petitioner and respondent will have the right to call witnesses at a hearing.</a:t>
            </a:r>
          </a:p>
          <a:p>
            <a:pPr lvl="0"/>
            <a:r>
              <a:rPr lang="en-US" sz="2400" dirty="0"/>
              <a:t>The normal rules of evidence apply, including exclusion of hearsay and authentication of documents. </a:t>
            </a:r>
          </a:p>
          <a:p>
            <a:pPr lvl="0"/>
            <a:r>
              <a:rPr lang="en-US" sz="2400" dirty="0"/>
              <a:t>Judicial notice can be taken of any court records.</a:t>
            </a:r>
          </a:p>
          <a:p>
            <a:endParaRPr lang="en-US" dirty="0"/>
          </a:p>
        </p:txBody>
      </p:sp>
    </p:spTree>
    <p:extLst>
      <p:ext uri="{BB962C8B-B14F-4D97-AF65-F5344CB8AC3E}">
        <p14:creationId xmlns:p14="http://schemas.microsoft.com/office/powerpoint/2010/main" val="3804142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Exploitation</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044854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Requirements for Injunction</a:t>
            </a:r>
          </a:p>
        </p:txBody>
      </p:sp>
      <p:sp>
        <p:nvSpPr>
          <p:cNvPr id="3" name="Content Placeholder 2"/>
          <p:cNvSpPr>
            <a:spLocks noGrp="1"/>
          </p:cNvSpPr>
          <p:nvPr>
            <p:ph idx="1"/>
          </p:nvPr>
        </p:nvSpPr>
        <p:spPr/>
        <p:txBody>
          <a:bodyPr>
            <a:normAutofit/>
          </a:bodyPr>
          <a:lstStyle/>
          <a:p>
            <a:pPr lvl="0"/>
            <a:r>
              <a:rPr lang="en-US" sz="2400" dirty="0"/>
              <a:t>Being exploited or in imminent danger of being exploited</a:t>
            </a:r>
          </a:p>
          <a:p>
            <a:pPr lvl="0"/>
            <a:r>
              <a:rPr lang="en-US" sz="2400" dirty="0"/>
              <a:t>Likelihood of irreparable harm</a:t>
            </a:r>
          </a:p>
          <a:p>
            <a:pPr lvl="0"/>
            <a:r>
              <a:rPr lang="en-US" sz="2400" dirty="0"/>
              <a:t>Substantial likelihood of success on merits</a:t>
            </a:r>
          </a:p>
          <a:p>
            <a:r>
              <a:rPr lang="en-US" sz="2400" dirty="0"/>
              <a:t>Threatened injury to the VA outweighs possible harm to the respondent </a:t>
            </a:r>
          </a:p>
        </p:txBody>
      </p:sp>
    </p:spTree>
    <p:extLst>
      <p:ext uri="{BB962C8B-B14F-4D97-AF65-F5344CB8AC3E}">
        <p14:creationId xmlns:p14="http://schemas.microsoft.com/office/powerpoint/2010/main" val="794649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Injunctive Relief After Hearing</a:t>
            </a:r>
          </a:p>
        </p:txBody>
      </p:sp>
      <p:sp>
        <p:nvSpPr>
          <p:cNvPr id="3" name="Content Placeholder 2"/>
          <p:cNvSpPr>
            <a:spLocks noGrp="1"/>
          </p:cNvSpPr>
          <p:nvPr>
            <p:ph idx="1"/>
          </p:nvPr>
        </p:nvSpPr>
        <p:spPr/>
        <p:txBody>
          <a:bodyPr>
            <a:normAutofit fontScale="92500" lnSpcReduction="20000"/>
          </a:bodyPr>
          <a:lstStyle/>
          <a:p>
            <a:pPr lvl="0"/>
            <a:r>
              <a:rPr lang="en-US" dirty="0"/>
              <a:t>Continue the temporary injunction, in whole or part</a:t>
            </a:r>
          </a:p>
          <a:p>
            <a:pPr lvl="0"/>
            <a:r>
              <a:rPr lang="en-US" dirty="0"/>
              <a:t>Restrain the respondent from exploiting</a:t>
            </a:r>
          </a:p>
          <a:p>
            <a:pPr lvl="0"/>
            <a:r>
              <a:rPr lang="en-US" dirty="0"/>
              <a:t>Award the VA exclusive use and possession of the dwelling (after confirming the availability of alternate caregivers, if needed)</a:t>
            </a:r>
          </a:p>
          <a:p>
            <a:pPr lvl="0"/>
            <a:r>
              <a:rPr lang="en-US" dirty="0"/>
              <a:t>Ordering the respondent to participate in treatment</a:t>
            </a:r>
          </a:p>
          <a:p>
            <a:pPr lvl="0"/>
            <a:r>
              <a:rPr lang="en-US" dirty="0"/>
              <a:t>Directing assets to be returned to the VA or remain frozen until ownership can be determined</a:t>
            </a:r>
          </a:p>
          <a:p>
            <a:pPr lvl="0"/>
            <a:r>
              <a:rPr lang="en-US" dirty="0"/>
              <a:t>If there has been exploitation, order respondent to pay costs</a:t>
            </a:r>
          </a:p>
          <a:p>
            <a:pPr lvl="0"/>
            <a:r>
              <a:rPr lang="en-US" dirty="0"/>
              <a:t>Order other relief necessary to protect the VA</a:t>
            </a:r>
          </a:p>
          <a:p>
            <a:endParaRPr lang="en-US" dirty="0"/>
          </a:p>
        </p:txBody>
      </p:sp>
    </p:spTree>
    <p:extLst>
      <p:ext uri="{BB962C8B-B14F-4D97-AF65-F5344CB8AC3E}">
        <p14:creationId xmlns:p14="http://schemas.microsoft.com/office/powerpoint/2010/main" val="192784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POLL</a:t>
            </a:r>
          </a:p>
        </p:txBody>
      </p:sp>
      <p:sp>
        <p:nvSpPr>
          <p:cNvPr id="3" name="Content Placeholder 2"/>
          <p:cNvSpPr>
            <a:spLocks noGrp="1"/>
          </p:cNvSpPr>
          <p:nvPr>
            <p:ph idx="1"/>
          </p:nvPr>
        </p:nvSpPr>
        <p:spPr/>
        <p:txBody>
          <a:bodyPr>
            <a:normAutofit/>
          </a:bodyPr>
          <a:lstStyle/>
          <a:p>
            <a:pPr marL="0" indent="0">
              <a:spcBef>
                <a:spcPts val="200"/>
              </a:spcBef>
              <a:buNone/>
            </a:pPr>
            <a:r>
              <a:rPr lang="en-US" dirty="0"/>
              <a:t>Does  your program  assist </a:t>
            </a:r>
            <a:r>
              <a:rPr lang="en-US" i="1" dirty="0"/>
              <a:t>pro se </a:t>
            </a:r>
            <a:r>
              <a:rPr lang="en-US" dirty="0"/>
              <a:t>petitioners? </a:t>
            </a:r>
            <a:r>
              <a:rPr lang="en-US" dirty="0">
                <a:solidFill>
                  <a:srgbClr val="FF9E40"/>
                </a:solidFill>
              </a:rPr>
              <a:t>Y/N</a:t>
            </a:r>
          </a:p>
          <a:p>
            <a:pPr marL="0" indent="0">
              <a:spcBef>
                <a:spcPts val="200"/>
              </a:spcBef>
              <a:buNone/>
            </a:pPr>
            <a:r>
              <a:rPr lang="en-US" dirty="0"/>
              <a:t>If yes, are these petitioners advised</a:t>
            </a:r>
          </a:p>
          <a:p>
            <a:pPr>
              <a:spcBef>
                <a:spcPts val="200"/>
              </a:spcBef>
              <a:buFont typeface="Arial"/>
              <a:buChar char="•"/>
            </a:pPr>
            <a:r>
              <a:rPr lang="en-US" dirty="0">
                <a:solidFill>
                  <a:srgbClr val="FF9E40"/>
                </a:solidFill>
              </a:rPr>
              <a:t>In a clinic format?</a:t>
            </a:r>
          </a:p>
          <a:p>
            <a:pPr>
              <a:spcBef>
                <a:spcPts val="200"/>
              </a:spcBef>
              <a:buFont typeface="Arial"/>
              <a:buChar char="•"/>
            </a:pPr>
            <a:r>
              <a:rPr lang="en-US" dirty="0">
                <a:solidFill>
                  <a:srgbClr val="FF9E40"/>
                </a:solidFill>
              </a:rPr>
              <a:t>In office?</a:t>
            </a:r>
          </a:p>
          <a:p>
            <a:pPr>
              <a:spcBef>
                <a:spcPts val="200"/>
              </a:spcBef>
              <a:buFont typeface="Arial"/>
              <a:buChar char="•"/>
            </a:pPr>
            <a:r>
              <a:rPr lang="en-US" dirty="0">
                <a:solidFill>
                  <a:srgbClr val="FF9E40"/>
                </a:solidFill>
              </a:rPr>
              <a:t>Both?</a:t>
            </a:r>
          </a:p>
          <a:p>
            <a:pPr marL="0" indent="0">
              <a:spcBef>
                <a:spcPts val="200"/>
              </a:spcBef>
              <a:buNone/>
            </a:pPr>
            <a:endParaRPr lang="en-US" dirty="0"/>
          </a:p>
          <a:p>
            <a:pPr marL="0" indent="0">
              <a:spcBef>
                <a:spcPts val="200"/>
              </a:spcBef>
              <a:buNone/>
            </a:pPr>
            <a:r>
              <a:rPr lang="en-US" dirty="0"/>
              <a:t>How likely are you to provide representation in a financial exploitation case?</a:t>
            </a:r>
          </a:p>
          <a:p>
            <a:pPr>
              <a:spcBef>
                <a:spcPts val="200"/>
              </a:spcBef>
            </a:pPr>
            <a:r>
              <a:rPr lang="en-US" dirty="0">
                <a:solidFill>
                  <a:srgbClr val="FF9E40"/>
                </a:solidFill>
              </a:rPr>
              <a:t>Very likely</a:t>
            </a:r>
          </a:p>
          <a:p>
            <a:pPr>
              <a:spcBef>
                <a:spcPts val="200"/>
              </a:spcBef>
            </a:pPr>
            <a:r>
              <a:rPr lang="en-US" dirty="0">
                <a:solidFill>
                  <a:srgbClr val="FF9E40"/>
                </a:solidFill>
              </a:rPr>
              <a:t>Not likely at all</a:t>
            </a:r>
          </a:p>
          <a:p>
            <a:endParaRPr lang="en-US" dirty="0"/>
          </a:p>
        </p:txBody>
      </p:sp>
    </p:spTree>
    <p:extLst>
      <p:ext uri="{BB962C8B-B14F-4D97-AF65-F5344CB8AC3E}">
        <p14:creationId xmlns:p14="http://schemas.microsoft.com/office/powerpoint/2010/main" val="21945906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and Comments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571187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Stories, Questions and Concerns</a:t>
            </a:r>
          </a:p>
        </p:txBody>
      </p:sp>
      <p:sp>
        <p:nvSpPr>
          <p:cNvPr id="3" name="Content Placeholder 2"/>
          <p:cNvSpPr>
            <a:spLocks noGrp="1"/>
          </p:cNvSpPr>
          <p:nvPr>
            <p:ph idx="1"/>
          </p:nvPr>
        </p:nvSpPr>
        <p:spPr/>
        <p:txBody>
          <a:bodyPr/>
          <a:lstStyle/>
          <a:p>
            <a:r>
              <a:rPr lang="en-US" sz="2400" dirty="0"/>
              <a:t>We would like to collect information on how this is working, questions that arise, and procedures adopted by courts across the state. Please email:</a:t>
            </a:r>
          </a:p>
          <a:p>
            <a:r>
              <a:rPr lang="en-US" sz="2400" dirty="0">
                <a:hlinkClick r:id="rId2"/>
              </a:rPr>
              <a:t>Lreithmiller@floridabar.org</a:t>
            </a:r>
            <a:endParaRPr lang="en-US" sz="2400" dirty="0"/>
          </a:p>
          <a:p>
            <a:r>
              <a:rPr lang="en-US" sz="2400"/>
              <a:t>Put </a:t>
            </a:r>
            <a:r>
              <a:rPr lang="en-US" sz="2400" dirty="0">
                <a:solidFill>
                  <a:srgbClr val="FFBE7F"/>
                </a:solidFill>
              </a:rPr>
              <a:t>“Exploitation Injunction” </a:t>
            </a:r>
            <a:r>
              <a:rPr lang="en-US" sz="2400" dirty="0"/>
              <a:t>in the subject line</a:t>
            </a:r>
          </a:p>
          <a:p>
            <a:pPr marL="0" indent="0">
              <a:buNone/>
            </a:pPr>
            <a:endParaRPr lang="en-US" dirty="0"/>
          </a:p>
        </p:txBody>
      </p:sp>
    </p:spTree>
    <p:extLst>
      <p:ext uri="{BB962C8B-B14F-4D97-AF65-F5344CB8AC3E}">
        <p14:creationId xmlns:p14="http://schemas.microsoft.com/office/powerpoint/2010/main" val="33833621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sz="half" idx="1"/>
          </p:nvPr>
        </p:nvSpPr>
        <p:spPr>
          <a:xfrm>
            <a:off x="4269572" y="1828801"/>
            <a:ext cx="4098981" cy="2057400"/>
          </a:xfrm>
        </p:spPr>
        <p:txBody>
          <a:bodyPr>
            <a:normAutofit/>
          </a:bodyPr>
          <a:lstStyle/>
          <a:p>
            <a:pPr marL="0" indent="0">
              <a:spcBef>
                <a:spcPts val="0"/>
              </a:spcBef>
              <a:buNone/>
            </a:pPr>
            <a:endParaRPr lang="en-US" dirty="0"/>
          </a:p>
        </p:txBody>
      </p:sp>
      <p:sp>
        <p:nvSpPr>
          <p:cNvPr id="4" name="Content Placeholder 3"/>
          <p:cNvSpPr>
            <a:spLocks noGrp="1"/>
          </p:cNvSpPr>
          <p:nvPr>
            <p:ph sz="half" idx="13"/>
          </p:nvPr>
        </p:nvSpPr>
        <p:spPr>
          <a:xfrm>
            <a:off x="2715010" y="3991816"/>
            <a:ext cx="5653543" cy="2057400"/>
          </a:xfrm>
        </p:spPr>
        <p:txBody>
          <a:bodyPr>
            <a:normAutofit/>
          </a:bodyPr>
          <a:lstStyle/>
          <a:p>
            <a:pPr marL="0" indent="0">
              <a:spcBef>
                <a:spcPts val="0"/>
              </a:spcBef>
              <a:buNone/>
            </a:pPr>
            <a:r>
              <a:rPr lang="en-US" dirty="0"/>
              <a:t>Nancy Wright, </a:t>
            </a:r>
            <a:r>
              <a:rPr lang="en-US" dirty="0" err="1"/>
              <a:t>Esq</a:t>
            </a:r>
            <a:endParaRPr lang="en-US" dirty="0"/>
          </a:p>
          <a:p>
            <a:pPr marL="0" indent="0">
              <a:spcBef>
                <a:spcPts val="0"/>
              </a:spcBef>
              <a:buNone/>
            </a:pPr>
            <a:r>
              <a:rPr lang="en-US" dirty="0"/>
              <a:t>UF Health Senior MLP</a:t>
            </a:r>
          </a:p>
          <a:p>
            <a:pPr marL="0" indent="0">
              <a:spcBef>
                <a:spcPts val="0"/>
              </a:spcBef>
              <a:buNone/>
            </a:pPr>
            <a:r>
              <a:rPr lang="en-US" dirty="0"/>
              <a:t>Of Counsel TRLS</a:t>
            </a:r>
          </a:p>
          <a:p>
            <a:pPr marL="0" indent="0">
              <a:spcBef>
                <a:spcPts val="0"/>
              </a:spcBef>
              <a:buNone/>
            </a:pPr>
            <a:r>
              <a:rPr lang="en-US" dirty="0"/>
              <a:t>Gainesville, FL</a:t>
            </a:r>
          </a:p>
          <a:p>
            <a:pPr marL="0" indent="0">
              <a:spcBef>
                <a:spcPts val="0"/>
              </a:spcBef>
              <a:buNone/>
            </a:pPr>
            <a:r>
              <a:rPr lang="en-US" dirty="0" err="1"/>
              <a:t>Nancy.wright@trls.org</a:t>
            </a:r>
            <a:endParaRPr lang="en-US" dirty="0"/>
          </a:p>
        </p:txBody>
      </p:sp>
      <p:sp>
        <p:nvSpPr>
          <p:cNvPr id="5" name="Content Placeholder 4"/>
          <p:cNvSpPr>
            <a:spLocks noGrp="1"/>
          </p:cNvSpPr>
          <p:nvPr>
            <p:ph sz="half" idx="14"/>
          </p:nvPr>
        </p:nvSpPr>
        <p:spPr/>
        <p:txBody>
          <a:bodyPr/>
          <a:lstStyle/>
          <a:p>
            <a:pPr marL="0" indent="0">
              <a:spcBef>
                <a:spcPts val="200"/>
              </a:spcBef>
              <a:buNone/>
            </a:pPr>
            <a:r>
              <a:rPr lang="en-US" dirty="0"/>
              <a:t>Ellen Cheek, </a:t>
            </a:r>
            <a:r>
              <a:rPr lang="en-US" dirty="0" err="1"/>
              <a:t>Esq</a:t>
            </a:r>
            <a:endParaRPr lang="en-US" dirty="0"/>
          </a:p>
          <a:p>
            <a:pPr marL="0" indent="0">
              <a:spcBef>
                <a:spcPts val="200"/>
              </a:spcBef>
              <a:buNone/>
            </a:pPr>
            <a:r>
              <a:rPr lang="en-US" dirty="0" err="1"/>
              <a:t>Fla</a:t>
            </a:r>
            <a:r>
              <a:rPr lang="en-US" dirty="0"/>
              <a:t> Senior Legal Helpline</a:t>
            </a:r>
          </a:p>
          <a:p>
            <a:pPr marL="0" indent="0">
              <a:spcBef>
                <a:spcPts val="200"/>
              </a:spcBef>
              <a:buNone/>
            </a:pPr>
            <a:r>
              <a:rPr lang="en-US" dirty="0"/>
              <a:t>Bay Area Legal </a:t>
            </a:r>
            <a:r>
              <a:rPr lang="en-US" dirty="0" err="1"/>
              <a:t>Svcs</a:t>
            </a:r>
            <a:r>
              <a:rPr lang="en-US" dirty="0"/>
              <a:t>, </a:t>
            </a:r>
            <a:r>
              <a:rPr lang="en-US" dirty="0" err="1"/>
              <a:t>Inc</a:t>
            </a:r>
            <a:endParaRPr lang="en-US" dirty="0"/>
          </a:p>
          <a:p>
            <a:pPr marL="0" indent="0">
              <a:spcBef>
                <a:spcPts val="200"/>
              </a:spcBef>
              <a:buNone/>
            </a:pPr>
            <a:r>
              <a:rPr lang="en-US" dirty="0"/>
              <a:t>Tampa, FL</a:t>
            </a:r>
          </a:p>
          <a:p>
            <a:pPr marL="0" indent="0">
              <a:spcBef>
                <a:spcPts val="200"/>
              </a:spcBef>
              <a:buNone/>
            </a:pPr>
            <a:r>
              <a:rPr lang="en-US" dirty="0" err="1"/>
              <a:t>echeek@bals.org</a:t>
            </a:r>
            <a:endParaRPr lang="en-US" dirty="0"/>
          </a:p>
        </p:txBody>
      </p:sp>
    </p:spTree>
    <p:extLst>
      <p:ext uri="{BB962C8B-B14F-4D97-AF65-F5344CB8AC3E}">
        <p14:creationId xmlns:p14="http://schemas.microsoft.com/office/powerpoint/2010/main" val="1081427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“Vulnerable Adult” (VA) </a:t>
            </a:r>
          </a:p>
        </p:txBody>
      </p:sp>
      <p:sp>
        <p:nvSpPr>
          <p:cNvPr id="3" name="Content Placeholder 2"/>
          <p:cNvSpPr>
            <a:spLocks noGrp="1"/>
          </p:cNvSpPr>
          <p:nvPr>
            <p:ph idx="1"/>
          </p:nvPr>
        </p:nvSpPr>
        <p:spPr/>
        <p:txBody>
          <a:bodyPr numCol="1">
            <a:normAutofit fontScale="92500"/>
          </a:bodyPr>
          <a:lstStyle/>
          <a:p>
            <a:r>
              <a:rPr lang="en-US" sz="2400" dirty="0"/>
              <a:t>18 years old and older</a:t>
            </a:r>
          </a:p>
          <a:p>
            <a:pPr lvl="0"/>
            <a:r>
              <a:rPr lang="en-US" sz="2400" dirty="0"/>
              <a:t>Impaired ability to </a:t>
            </a:r>
          </a:p>
          <a:p>
            <a:pPr lvl="1"/>
            <a:r>
              <a:rPr lang="en-US" sz="2400" dirty="0"/>
              <a:t>Perform normal activities of daily living (e.g., meal preparation and eating, bathing, dressing, grooming, toileting (or continence), ambulation (transferring or walking) OR</a:t>
            </a:r>
          </a:p>
          <a:p>
            <a:pPr lvl="1"/>
            <a:r>
              <a:rPr lang="en-US" sz="2400" dirty="0"/>
              <a:t>Provide for own care or protection</a:t>
            </a:r>
          </a:p>
          <a:p>
            <a:pPr lvl="0"/>
            <a:r>
              <a:rPr lang="en-US" sz="2400" dirty="0"/>
              <a:t>Impairment is due to any of the following: disability (mental, emotional, sensory, long-term physical or developmental), brain damage, </a:t>
            </a:r>
            <a:r>
              <a:rPr lang="en-US" sz="2400" dirty="0">
                <a:solidFill>
                  <a:schemeClr val="accent2"/>
                </a:solidFill>
              </a:rPr>
              <a:t>or infirmities of aging</a:t>
            </a:r>
          </a:p>
          <a:p>
            <a:endParaRPr lang="en-US" dirty="0"/>
          </a:p>
        </p:txBody>
      </p:sp>
    </p:spTree>
    <p:extLst>
      <p:ext uri="{BB962C8B-B14F-4D97-AF65-F5344CB8AC3E}">
        <p14:creationId xmlns:p14="http://schemas.microsoft.com/office/powerpoint/2010/main" val="570686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“Exploitation”?</a:t>
            </a:r>
          </a:p>
        </p:txBody>
      </p:sp>
      <p:sp>
        <p:nvSpPr>
          <p:cNvPr id="3" name="Content Placeholder 2"/>
          <p:cNvSpPr>
            <a:spLocks noGrp="1"/>
          </p:cNvSpPr>
          <p:nvPr>
            <p:ph idx="1"/>
          </p:nvPr>
        </p:nvSpPr>
        <p:spPr/>
        <p:txBody>
          <a:bodyPr>
            <a:normAutofit/>
          </a:bodyPr>
          <a:lstStyle/>
          <a:p>
            <a:r>
              <a:rPr lang="en-US" sz="2800" dirty="0"/>
              <a:t>Defined the same as criminal exploitation in §825.103(1), Fla. Stat.</a:t>
            </a:r>
          </a:p>
          <a:p>
            <a:r>
              <a:rPr lang="en-US" sz="2800" dirty="0"/>
              <a:t>Five different types are set out, involving different actions and relationships with the VA. Only one specifically </a:t>
            </a:r>
            <a:r>
              <a:rPr lang="en-US" sz="2800" dirty="0">
                <a:solidFill>
                  <a:schemeClr val="accent2"/>
                </a:solidFill>
              </a:rPr>
              <a:t>requires</a:t>
            </a:r>
            <a:r>
              <a:rPr lang="en-US" sz="2800" dirty="0"/>
              <a:t> a showing of diminished capacity.</a:t>
            </a:r>
          </a:p>
        </p:txBody>
      </p:sp>
    </p:spTree>
    <p:extLst>
      <p:ext uri="{BB962C8B-B14F-4D97-AF65-F5344CB8AC3E}">
        <p14:creationId xmlns:p14="http://schemas.microsoft.com/office/powerpoint/2010/main" val="3918867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i="1" dirty="0"/>
              <a:t>1. Depriving the VA of Funds or Property</a:t>
            </a:r>
            <a:endParaRPr lang="en-US" sz="4000" dirty="0"/>
          </a:p>
        </p:txBody>
      </p:sp>
      <p:sp>
        <p:nvSpPr>
          <p:cNvPr id="3" name="Content Placeholder 2"/>
          <p:cNvSpPr>
            <a:spLocks noGrp="1"/>
          </p:cNvSpPr>
          <p:nvPr>
            <p:ph idx="1"/>
          </p:nvPr>
        </p:nvSpPr>
        <p:spPr/>
        <p:txBody>
          <a:bodyPr/>
          <a:lstStyle/>
          <a:p>
            <a:pPr lvl="0"/>
            <a:r>
              <a:rPr lang="en-US" sz="2400" dirty="0"/>
              <a:t>Using or trying to use a VA’s funds or property with intent to deprive the VA of the use, or to benefit someone else </a:t>
            </a:r>
          </a:p>
          <a:p>
            <a:pPr lvl="0"/>
            <a:r>
              <a:rPr lang="en-US" sz="2400" dirty="0"/>
              <a:t>By someone who either</a:t>
            </a:r>
          </a:p>
          <a:p>
            <a:pPr lvl="1"/>
            <a:r>
              <a:rPr lang="en-US" sz="2400" dirty="0"/>
              <a:t>Is in a position of trust and confidence with the VA OR</a:t>
            </a:r>
          </a:p>
          <a:p>
            <a:pPr lvl="1"/>
            <a:r>
              <a:rPr lang="en-US" sz="2400" dirty="0"/>
              <a:t>Has a business relationship with the VA</a:t>
            </a:r>
          </a:p>
          <a:p>
            <a:r>
              <a:rPr lang="en-US" sz="2600" dirty="0">
                <a:solidFill>
                  <a:schemeClr val="accent2"/>
                </a:solidFill>
              </a:rPr>
              <a:t>Diminished capacity is not required</a:t>
            </a:r>
          </a:p>
          <a:p>
            <a:endParaRPr lang="en-US" dirty="0"/>
          </a:p>
        </p:txBody>
      </p:sp>
    </p:spTree>
    <p:extLst>
      <p:ext uri="{BB962C8B-B14F-4D97-AF65-F5344CB8AC3E}">
        <p14:creationId xmlns:p14="http://schemas.microsoft.com/office/powerpoint/2010/main" val="4116622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1044388"/>
          </a:xfrm>
        </p:spPr>
        <p:txBody>
          <a:bodyPr/>
          <a:lstStyle/>
          <a:p>
            <a:br>
              <a:rPr lang="en-US" sz="2800" dirty="0"/>
            </a:br>
            <a:r>
              <a:rPr lang="en-US" sz="2800" b="1" i="1" dirty="0"/>
              <a:t>2. </a:t>
            </a:r>
            <a:r>
              <a:rPr lang="en-US" sz="3200" b="1" i="1" dirty="0"/>
              <a:t>Depriving a VA</a:t>
            </a:r>
            <a:r>
              <a:rPr lang="en-US" sz="3200" b="1" i="1" dirty="0">
                <a:solidFill>
                  <a:srgbClr val="FFBE7F"/>
                </a:solidFill>
              </a:rPr>
              <a:t> with Diminished Capacity</a:t>
            </a:r>
            <a:r>
              <a:rPr lang="en-US" sz="3200" b="1" i="1" dirty="0"/>
              <a:t> of Funds or Property</a:t>
            </a:r>
            <a:endParaRPr lang="en-US" sz="3200" dirty="0"/>
          </a:p>
        </p:txBody>
      </p:sp>
      <p:sp>
        <p:nvSpPr>
          <p:cNvPr id="3" name="Content Placeholder 2"/>
          <p:cNvSpPr>
            <a:spLocks noGrp="1"/>
          </p:cNvSpPr>
          <p:nvPr>
            <p:ph idx="1"/>
          </p:nvPr>
        </p:nvSpPr>
        <p:spPr/>
        <p:txBody>
          <a:bodyPr/>
          <a:lstStyle/>
          <a:p>
            <a:pPr lvl="0"/>
            <a:r>
              <a:rPr lang="en-US" sz="2800" dirty="0"/>
              <a:t>Using or trying to use a VA’s funds or property with intent to deprive the VA of them or of the use, or to benefit someone else </a:t>
            </a:r>
          </a:p>
          <a:p>
            <a:pPr lvl="0"/>
            <a:r>
              <a:rPr lang="en-US" sz="2800" dirty="0"/>
              <a:t>By a person who knew or should know that the VA </a:t>
            </a:r>
            <a:r>
              <a:rPr lang="en-US" sz="2800" dirty="0">
                <a:solidFill>
                  <a:srgbClr val="DDF53D"/>
                </a:solidFill>
              </a:rPr>
              <a:t>lacks capacity to consent</a:t>
            </a:r>
          </a:p>
          <a:p>
            <a:endParaRPr lang="en-US" dirty="0"/>
          </a:p>
        </p:txBody>
      </p:sp>
    </p:spTree>
    <p:extLst>
      <p:ext uri="{BB962C8B-B14F-4D97-AF65-F5344CB8AC3E}">
        <p14:creationId xmlns:p14="http://schemas.microsoft.com/office/powerpoint/2010/main" val="1302121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i="1" dirty="0"/>
              <a:t>3. Breach of Fiduciary Duty</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t>Fiduciary includes a trustee, guardian, or POA agent</a:t>
            </a:r>
          </a:p>
          <a:p>
            <a:pPr lvl="0"/>
            <a:r>
              <a:rPr lang="en-US" sz="2400" dirty="0"/>
              <a:t>Unauthorized appropriation, sale or transfer of the VA’s property (VA does not receive reasonable value), </a:t>
            </a:r>
            <a:r>
              <a:rPr lang="en-US" sz="2400" dirty="0">
                <a:solidFill>
                  <a:srgbClr val="DDF53D"/>
                </a:solidFill>
              </a:rPr>
              <a:t>OR</a:t>
            </a:r>
          </a:p>
          <a:p>
            <a:pPr lvl="0"/>
            <a:r>
              <a:rPr lang="en-US" sz="2400" dirty="0"/>
              <a:t>Fiduciary duty violated as follows:</a:t>
            </a:r>
          </a:p>
          <a:p>
            <a:pPr lvl="1"/>
            <a:r>
              <a:rPr lang="en-US" dirty="0"/>
              <a:t>Fraud in appointment; </a:t>
            </a:r>
          </a:p>
          <a:p>
            <a:pPr lvl="1"/>
            <a:r>
              <a:rPr lang="en-US" dirty="0"/>
              <a:t>Abuse of powers;</a:t>
            </a:r>
          </a:p>
          <a:p>
            <a:pPr lvl="1"/>
            <a:r>
              <a:rPr lang="en-US" dirty="0"/>
              <a:t>Wasting, embezzling or intentionally mismanaging assets;</a:t>
            </a:r>
          </a:p>
          <a:p>
            <a:pPr lvl="1"/>
            <a:r>
              <a:rPr lang="en-US" dirty="0"/>
              <a:t>If agent under a POA, acting contrary to the principal’s sole benefit or best interest</a:t>
            </a:r>
          </a:p>
          <a:p>
            <a:r>
              <a:rPr lang="en-US" dirty="0">
                <a:solidFill>
                  <a:srgbClr val="DDF53D"/>
                </a:solidFill>
              </a:rPr>
              <a:t>Diminished capacity is not required</a:t>
            </a:r>
          </a:p>
        </p:txBody>
      </p:sp>
    </p:spTree>
    <p:extLst>
      <p:ext uri="{BB962C8B-B14F-4D97-AF65-F5344CB8AC3E}">
        <p14:creationId xmlns:p14="http://schemas.microsoft.com/office/powerpoint/2010/main" val="3146932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1823"/>
            <a:ext cx="7583487" cy="1044388"/>
          </a:xfrm>
        </p:spPr>
        <p:txBody>
          <a:bodyPr/>
          <a:lstStyle/>
          <a:p>
            <a:br>
              <a:rPr lang="en-US" sz="4000" b="1" i="1" dirty="0"/>
            </a:br>
            <a:br>
              <a:rPr lang="en-US" sz="4000" dirty="0"/>
            </a:br>
            <a:r>
              <a:rPr lang="en-US" sz="4000" i="1" dirty="0"/>
              <a:t>4. Bank Account Misuse</a:t>
            </a:r>
            <a:endParaRPr lang="en-US" i="1" dirty="0"/>
          </a:p>
        </p:txBody>
      </p:sp>
      <p:sp>
        <p:nvSpPr>
          <p:cNvPr id="3" name="Content Placeholder 2"/>
          <p:cNvSpPr>
            <a:spLocks noGrp="1"/>
          </p:cNvSpPr>
          <p:nvPr>
            <p:ph idx="1"/>
          </p:nvPr>
        </p:nvSpPr>
        <p:spPr/>
        <p:txBody>
          <a:bodyPr/>
          <a:lstStyle/>
          <a:p>
            <a:pPr lvl="0"/>
            <a:r>
              <a:rPr lang="en-US" sz="2400" dirty="0"/>
              <a:t>Misappropriation, misuse or transfer without authorization of funds belonging to the VA IF the VA was the sole contributor or payee of the funds</a:t>
            </a:r>
          </a:p>
          <a:p>
            <a:pPr lvl="0"/>
            <a:r>
              <a:rPr lang="en-US" sz="2400" dirty="0"/>
              <a:t>Applies only to </a:t>
            </a:r>
          </a:p>
          <a:p>
            <a:pPr lvl="1"/>
            <a:r>
              <a:rPr lang="en-US" sz="2400" dirty="0"/>
              <a:t>Personal accounts</a:t>
            </a:r>
          </a:p>
          <a:p>
            <a:pPr lvl="1"/>
            <a:r>
              <a:rPr lang="en-US" sz="2400" dirty="0"/>
              <a:t>Joint accounts created with the intent that the VA has all rights to the money deposited</a:t>
            </a:r>
          </a:p>
          <a:p>
            <a:pPr lvl="1"/>
            <a:r>
              <a:rPr lang="en-US" sz="2400" dirty="0"/>
              <a:t>Convenience accounts (see §655.80, F.S.)</a:t>
            </a:r>
          </a:p>
          <a:p>
            <a:r>
              <a:rPr lang="en-US" dirty="0">
                <a:solidFill>
                  <a:srgbClr val="DDF53D"/>
                </a:solidFill>
              </a:rPr>
              <a:t>Diminished capacity is not required</a:t>
            </a:r>
          </a:p>
        </p:txBody>
      </p:sp>
    </p:spTree>
    <p:extLst>
      <p:ext uri="{BB962C8B-B14F-4D97-AF65-F5344CB8AC3E}">
        <p14:creationId xmlns:p14="http://schemas.microsoft.com/office/powerpoint/2010/main" val="931901093"/>
      </p:ext>
    </p:extLst>
  </p:cSld>
  <p:clrMapOvr>
    <a:masterClrMapping/>
  </p:clrMapOvr>
</p:sld>
</file>

<file path=ppt/theme/theme1.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6663</TotalTime>
  <Words>2067</Words>
  <Application>Microsoft Macintosh PowerPoint</Application>
  <PresentationFormat>On-screen Show (4:3)</PresentationFormat>
  <Paragraphs>200</Paragraphs>
  <Slides>35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Trebuchet MS</vt:lpstr>
      <vt:lpstr>Wingdings 2</vt:lpstr>
      <vt:lpstr>Revolution</vt:lpstr>
      <vt:lpstr>Florida’s New Injunction for Protection Against Exploitation of Vulnerable Adults</vt:lpstr>
      <vt:lpstr>OVERVIEW</vt:lpstr>
      <vt:lpstr>Elements of Exploitation</vt:lpstr>
      <vt:lpstr>“Vulnerable Adult” (VA) </vt:lpstr>
      <vt:lpstr>What is “Exploitation”?</vt:lpstr>
      <vt:lpstr>1. Depriving the VA of Funds or Property</vt:lpstr>
      <vt:lpstr> 2. Depriving a VA with Diminished Capacity of Funds or Property</vt:lpstr>
      <vt:lpstr>3. Breach of Fiduciary Duty</vt:lpstr>
      <vt:lpstr>  4. Bank Account Misuse</vt:lpstr>
      <vt:lpstr>5. Failure to Provide Necessities</vt:lpstr>
      <vt:lpstr>Exploitation Red Flags &amp; Case Studies</vt:lpstr>
      <vt:lpstr>Exploitation Red Flags</vt:lpstr>
      <vt:lpstr>Red Flags, cont.</vt:lpstr>
      <vt:lpstr>Case Study #1</vt:lpstr>
      <vt:lpstr>Case Study #2</vt:lpstr>
      <vt:lpstr>Case Study #3</vt:lpstr>
      <vt:lpstr>The Process</vt:lpstr>
      <vt:lpstr>Who can bring the action?</vt:lpstr>
      <vt:lpstr>Venue</vt:lpstr>
      <vt:lpstr>Clerk’s Role</vt:lpstr>
      <vt:lpstr>Other help</vt:lpstr>
      <vt:lpstr>The Petition</vt:lpstr>
      <vt:lpstr>Contents of Petition</vt:lpstr>
      <vt:lpstr>Contents of Petition, continued</vt:lpstr>
      <vt:lpstr>Supporting Documents</vt:lpstr>
      <vt:lpstr>Motions and such</vt:lpstr>
      <vt:lpstr>Temporary ex parte injunction</vt:lpstr>
      <vt:lpstr>Orders on Temporary Injunction</vt:lpstr>
      <vt:lpstr>Evidentiary Hearing</vt:lpstr>
      <vt:lpstr>Legal Requirements for Injunction</vt:lpstr>
      <vt:lpstr>Injunctive Relief After Hearing</vt:lpstr>
      <vt:lpstr>POLL</vt:lpstr>
      <vt:lpstr>Questions and Comments</vt:lpstr>
      <vt:lpstr>Stories, Questions and Concerns</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Nuts &amp; Bolts: The New Florida Statute §825.1035 Injunction for Protection Against Exploitation of Vulnerable Adults</dc:title>
  <dc:creator>Nancy Wright</dc:creator>
  <cp:lastModifiedBy>Nancy Wright</cp:lastModifiedBy>
  <cp:revision>31</cp:revision>
  <dcterms:created xsi:type="dcterms:W3CDTF">2018-05-05T21:20:11Z</dcterms:created>
  <dcterms:modified xsi:type="dcterms:W3CDTF">2019-04-05T15:22:14Z</dcterms:modified>
</cp:coreProperties>
</file>