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9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9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3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6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781E-7C46-4DDB-B37A-B5F41A0E87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7AC7-F017-447F-8A86-A6EDCA5F70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0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bar.org/groups/law_aging/resources/guardianship_law_practice/" TargetMode="External"/><Relationship Id="rId2" Type="http://schemas.openxmlformats.org/officeDocument/2006/relationships/hyperlink" Target="https://www.aging.senate.gov/press-releases/senate-aging-committee-examines-ways-to-strengthen-guardianship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ericanbar.org/groups/law_aging/resources/wings-court-stakeholder-partnerships0/guardianship-reform-wings-backgroun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AND EMERGING ISSUES IN GUARDIANSHIP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Wynn Gerhard, Senior Attorney</a:t>
            </a:r>
          </a:p>
          <a:p>
            <a:r>
              <a:rPr lang="en-US" dirty="0" smtClean="0"/>
              <a:t>Greater Boston Legal Services</a:t>
            </a:r>
          </a:p>
          <a:p>
            <a:r>
              <a:rPr lang="en-US" dirty="0" smtClean="0"/>
              <a:t>Massachusetts Guardianship Policy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1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www.aging.senate.gov/press-releases/senate-aging-committee-examines-ways-to-strengthen-guardianship-programs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https://www.americanbar.org/groups/law_aging/resources/guardianship_law_practice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https://www.americanbar.org/groups/law_aging/resources/wings-court-stakeholder-partnerships0/guardianship-reform-wings-background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www.supporteddecisionmaking.org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1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IS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US, both the elderly and disabled populations are growing</a:t>
            </a:r>
          </a:p>
          <a:p>
            <a:r>
              <a:rPr lang="en-US" dirty="0" smtClean="0"/>
              <a:t>By 2020, there will be more than 77 million people over 70</a:t>
            </a:r>
          </a:p>
          <a:p>
            <a:r>
              <a:rPr lang="en-US" dirty="0" smtClean="0"/>
              <a:t>As these populations increase, there are more people with incapacities</a:t>
            </a:r>
          </a:p>
          <a:p>
            <a:r>
              <a:rPr lang="en-US" dirty="0" smtClean="0"/>
              <a:t>By 2050, the percentage of people over 65 with Alzheimer’s disease will triple to a projected 13.8%</a:t>
            </a:r>
          </a:p>
          <a:p>
            <a:r>
              <a:rPr lang="en-US" dirty="0" smtClean="0"/>
              <a:t>The growth in these vulnerable populations increases the risk of abuse and financial exploitation</a:t>
            </a:r>
          </a:p>
          <a:p>
            <a:r>
              <a:rPr lang="en-US" dirty="0" smtClean="0"/>
              <a:t>Estimated $50 billion of assets are under control of guardians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2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of Guardianship/Conservatorship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Guardians and good monitoring can prevent these risks, and promote the well-being of adults under guardianship with services and supports</a:t>
            </a:r>
          </a:p>
          <a:p>
            <a:r>
              <a:rPr lang="en-US" dirty="0" smtClean="0"/>
              <a:t>But Guardians most often have plenary power without adequate monitoring and can abuse and exploit the incapacitated person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Greater Monitoring and 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Scandals and media investigation of abuse and exploitation by Guardians in Nevada and New Mexico, including theft, estates drained to pay guardians, placement in nursing homes without notice</a:t>
            </a:r>
          </a:p>
          <a:p>
            <a:r>
              <a:rPr lang="en-US" dirty="0" smtClean="0"/>
              <a:t>Following investigation, Nevada revamped is guardianship laws in 2017 to include protections for the Protected person</a:t>
            </a:r>
          </a:p>
          <a:p>
            <a:r>
              <a:rPr lang="en-US" dirty="0" smtClean="0"/>
              <a:t> Courts lack resources to properly monitor Guardians and Conservators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6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States’ enhanced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Nevada revamped its Guardianship statute to include</a:t>
            </a:r>
          </a:p>
          <a:p>
            <a:r>
              <a:rPr lang="en-US" dirty="0"/>
              <a:t>Bill of Rights, new notice requirements, strict court review of fees, right to control  visits, penalties </a:t>
            </a:r>
            <a:r>
              <a:rPr lang="en-US" dirty="0" smtClean="0"/>
              <a:t>and fines for </a:t>
            </a:r>
            <a:r>
              <a:rPr lang="en-US" dirty="0"/>
              <a:t>guardian misconduct, State Guardianship Compliance Office</a:t>
            </a:r>
          </a:p>
          <a:p>
            <a:r>
              <a:rPr lang="en-US" dirty="0" smtClean="0"/>
              <a:t>Minnesota has a model online accounting program for conservators</a:t>
            </a:r>
            <a:endParaRPr lang="en-US" dirty="0"/>
          </a:p>
          <a:p>
            <a:r>
              <a:rPr lang="en-US" dirty="0"/>
              <a:t>Increased collaboration between state courts and Social Security and Veterans Administration to prevent bad actor fiduciaries</a:t>
            </a:r>
          </a:p>
          <a:p>
            <a:r>
              <a:rPr lang="en-US" dirty="0" smtClean="0"/>
              <a:t>Court visitor 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0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Training and Education of Guardians/Conservators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state specific examples</a:t>
            </a:r>
          </a:p>
          <a:p>
            <a:r>
              <a:rPr lang="en-US" dirty="0" smtClean="0"/>
              <a:t>Court rules requiring initial and ongoing training for guardians</a:t>
            </a:r>
          </a:p>
          <a:p>
            <a:r>
              <a:rPr lang="en-US" dirty="0" smtClean="0"/>
              <a:t>Support for family guardians</a:t>
            </a:r>
          </a:p>
          <a:p>
            <a:r>
              <a:rPr lang="en-US" dirty="0" smtClean="0"/>
              <a:t>Plain language handbooks, guardianship rounds, videos</a:t>
            </a:r>
          </a:p>
          <a:p>
            <a:r>
              <a:rPr lang="en-US" dirty="0" smtClean="0"/>
              <a:t>Issue specific training on reporting, care plans</a:t>
            </a:r>
          </a:p>
          <a:p>
            <a:r>
              <a:rPr lang="en-US" dirty="0" smtClean="0"/>
              <a:t>Example, Oregon project to require training resulted in increase in compliance with guardian reports and accountings</a:t>
            </a:r>
            <a:endParaRPr lang="en-US" dirty="0"/>
          </a:p>
          <a:p>
            <a:r>
              <a:rPr lang="en-US" dirty="0" smtClean="0"/>
              <a:t>WINGS coalitions, supported by the ABA, in 18 states</a:t>
            </a:r>
          </a:p>
        </p:txBody>
      </p:sp>
    </p:spTree>
    <p:extLst>
      <p:ext uri="{BB962C8B-B14F-4D97-AF65-F5344CB8AC3E}">
        <p14:creationId xmlns:p14="http://schemas.microsoft.com/office/powerpoint/2010/main" val="397048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and expanding voluntary alternatives to Guardianship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example, health care proxies, do not need judicial involvement, can be changed</a:t>
            </a:r>
          </a:p>
          <a:p>
            <a:r>
              <a:rPr lang="en-US" dirty="0" smtClean="0"/>
              <a:t>2009, UN approved the Convention on the Rights of Persons with Disabilities, declaring, “all persons have legal capacity.”</a:t>
            </a:r>
          </a:p>
          <a:p>
            <a:r>
              <a:rPr lang="en-US" dirty="0" smtClean="0"/>
              <a:t>March 2019 – Mexico Supreme Court determines that guardianship is unconstitutional </a:t>
            </a:r>
          </a:p>
          <a:p>
            <a:r>
              <a:rPr lang="en-US" dirty="0" smtClean="0"/>
              <a:t>New alternatives, such as Supported Decision-making Agreements have been adopted in parts of Canada, Europe, four states and District of Columbia</a:t>
            </a:r>
          </a:p>
          <a:p>
            <a:r>
              <a:rPr lang="en-US" dirty="0" smtClean="0"/>
              <a:t>SDM Agreements have been used to restore rights of people under guardianship </a:t>
            </a:r>
          </a:p>
        </p:txBody>
      </p:sp>
    </p:spTree>
    <p:extLst>
      <p:ext uri="{BB962C8B-B14F-4D97-AF65-F5344CB8AC3E}">
        <p14:creationId xmlns:p14="http://schemas.microsoft.com/office/powerpoint/2010/main" val="178174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Uniform Guardianship, Conservatorship and other Protective Arrangements Act,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 by Maine, filed in three other states</a:t>
            </a:r>
          </a:p>
          <a:p>
            <a:r>
              <a:rPr lang="en-US" dirty="0" smtClean="0"/>
              <a:t>Includes new provisions including:</a:t>
            </a:r>
          </a:p>
          <a:p>
            <a:r>
              <a:rPr lang="en-US" dirty="0" smtClean="0"/>
              <a:t>Limit guardianships in favor of less restrictive alternatives</a:t>
            </a:r>
          </a:p>
          <a:p>
            <a:r>
              <a:rPr lang="en-US" dirty="0" smtClean="0"/>
              <a:t>Create person-centered plans and promote self-determination</a:t>
            </a:r>
          </a:p>
          <a:p>
            <a:r>
              <a:rPr lang="en-US" dirty="0" smtClean="0"/>
              <a:t>Limit guardians authority to restrict the adult’s right to interact with others, leading to more involvement by families and others</a:t>
            </a:r>
          </a:p>
          <a:p>
            <a:r>
              <a:rPr lang="en-US" dirty="0" smtClean="0"/>
              <a:t>Family rights – to notice, reports, change of residence,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0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Hearings/Report of Senate Special Committee on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monitoring of state guardianship law and practice, prompted by reports of abuse, exploitation</a:t>
            </a:r>
          </a:p>
          <a:p>
            <a:r>
              <a:rPr lang="en-US" dirty="0" smtClean="0"/>
              <a:t>Report recommends:</a:t>
            </a:r>
          </a:p>
          <a:p>
            <a:r>
              <a:rPr lang="en-US" dirty="0" smtClean="0"/>
              <a:t>Enhanced monitoring by courts through financial investigation, volunteer visitors, training of guardians and judges</a:t>
            </a:r>
          </a:p>
          <a:p>
            <a:r>
              <a:rPr lang="en-US" dirty="0" smtClean="0"/>
              <a:t>Laws to promote restoration of rights</a:t>
            </a:r>
          </a:p>
          <a:p>
            <a:r>
              <a:rPr lang="en-US" dirty="0" smtClean="0"/>
              <a:t>Increased federal support; Guardianship Accountability Act of 2019</a:t>
            </a:r>
          </a:p>
          <a:p>
            <a:r>
              <a:rPr lang="en-US" dirty="0" smtClean="0"/>
              <a:t>Need for more and improved data to help guide decisions on ways to improve the guardianship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4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Company>Greater Boston Legal Services</Company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CURRENT AND EMERGING ISSUES IN GUARDIANSHIP</dc:title>
  <dc:creator/>
  <lastModifiedBy>Gerhard, Wynn</lastModifiedBy>
  <revision>1</revision>
  <dcterms:created xsi:type="dcterms:W3CDTF">2019-03-28T19:46:32.9837071Z</dcterms:created>
  <dcterms:modified xsi:type="dcterms:W3CDTF">2019-03-28T19:46:32.9837071Z</dcterms:modified>
  <version>0</version>
</coreProperties>
</file>