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1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1F6CB-1262-9846-8A26-E66B24FFFBA0}" type="datetimeFigureOut">
              <a:rPr lang="en-US" smtClean="0"/>
              <a:t>3/28/19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FF48D1-2A41-7B44-9CD7-1B98772BB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2440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9697B-29AD-D54B-8D3B-7C36801C7B88}" type="datetimeFigureOut">
              <a:rPr lang="en-US" smtClean="0"/>
              <a:t>3/28/19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C2AEA-C82C-E44A-B5EE-FEA980572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863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FCB2E-1BE2-674E-96D4-441AF6DDFF4D}" type="datetime1">
              <a:rPr lang="en-US" smtClean="0"/>
              <a:t>3/28/19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22ADCC-2217-EE4F-B5B1-0DD37C55DD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FE7D3-C05D-6242-A8C6-4EBAEC4708E4}" type="datetime1">
              <a:rPr lang="en-US" smtClean="0"/>
              <a:t>3/28/19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ADCC-2217-EE4F-B5B1-0DD37C55DD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D859-A65A-4745-A2BD-602976EF0998}" type="datetime1">
              <a:rPr lang="en-US" smtClean="0"/>
              <a:t>3/28/19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ADCC-2217-EE4F-B5B1-0DD37C55DD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B715-2D16-3B49-A42E-6C17624CE8B0}" type="datetime1">
              <a:rPr lang="en-US" smtClean="0"/>
              <a:t>3/28/19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ADCC-2217-EE4F-B5B1-0DD37C55DD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73F4-C1DC-9F41-A5B4-CA168A9957F3}" type="datetime1">
              <a:rPr lang="en-US" smtClean="0"/>
              <a:t>3/28/19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ADCC-2217-EE4F-B5B1-0DD37C55DD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8F75-9066-404D-908C-8A17AA7CF4E1}" type="datetime1">
              <a:rPr lang="en-US" smtClean="0"/>
              <a:t>3/28/19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ADCC-2217-EE4F-B5B1-0DD37C55DD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7ABD3-66ED-D248-8845-8A1F23B244EC}" type="datetime1">
              <a:rPr lang="en-US" smtClean="0"/>
              <a:t>3/28/19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ADCC-2217-EE4F-B5B1-0DD37C55DD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D761-E4A1-B940-97AA-A8CD06698D51}" type="datetime1">
              <a:rPr lang="en-US" smtClean="0"/>
              <a:t>3/28/19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ADCC-2217-EE4F-B5B1-0DD37C55DD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281C-C23E-2242-8FC8-1387834B9FC4}" type="datetime1">
              <a:rPr lang="en-US" smtClean="0"/>
              <a:t>3/28/19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ADCC-2217-EE4F-B5B1-0DD37C55DD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B8A14-B658-F84C-AC12-2CCEB72F55C3}" type="datetime1">
              <a:rPr lang="en-US" smtClean="0"/>
              <a:t>3/28/19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ADCC-2217-EE4F-B5B1-0DD37C55DD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10D2-9391-2A41-8974-A974D5A77279}" type="datetime1">
              <a:rPr lang="en-US" smtClean="0"/>
              <a:t>3/28/19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ADCC-2217-EE4F-B5B1-0DD37C55DD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63D5FAC-B8F3-5D44-AF14-836C4AC41557}" type="datetime1">
              <a:rPr lang="en-US" smtClean="0"/>
              <a:t>3/28/19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322ADCC-2217-EE4F-B5B1-0DD37C55DD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floridahealthjusticeproject.org" TargetMode="Externa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familiesusa.org/sites/default/files/product_documents/OH_Mental-and-Oral-Health_Fact-Sheet.pdf" TargetMode="External"/><Relationship Id="rId3" Type="http://schemas.openxmlformats.org/officeDocument/2006/relationships/hyperlink" Target="https://www.kff.org/medicare/issue-brief/drilling-down-on-dental-coverage-and-costs-for-medicare-beneficiaries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rubio.senate.gov/public/index.cfm/contact" TargetMode="External"/><Relationship Id="rId3" Type="http://schemas.openxmlformats.org/officeDocument/2006/relationships/hyperlink" Target="https://www.rickscott.senate.gov/contact_rick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fpi.institute/medicaid-changes-provide-new-opportunities-to-access-millions-more-in-federal-dollars-to-expand-school-based-health-services-in-florida/" TargetMode="External"/><Relationship Id="rId3" Type="http://schemas.openxmlformats.org/officeDocument/2006/relationships/hyperlink" Target="https://www.fpi.institute/floridas-school-based-health-services-an-excellent-foundation-for-improving-child-health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flsenate.gov/Senators" TargetMode="External"/><Relationship Id="rId3" Type="http://schemas.openxmlformats.org/officeDocument/2006/relationships/hyperlink" Target="https://www.myfloridahouse.gov/Sections/Representatives/representatives.aspx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flsenate.gov/Senators" TargetMode="External"/><Relationship Id="rId3" Type="http://schemas.openxmlformats.org/officeDocument/2006/relationships/hyperlink" Target="https://www.myfloridahouse.gov/Sections/Representatives/representatives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2382" y="1009323"/>
            <a:ext cx="6580018" cy="126986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200" dirty="0" smtClean="0"/>
              <a:t>Policy Proposals Impacting Oral Health in Miami-Dade County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6464" y="2790702"/>
            <a:ext cx="6805936" cy="2001714"/>
          </a:xfrm>
        </p:spPr>
        <p:txBody>
          <a:bodyPr>
            <a:normAutofit fontScale="55000" lnSpcReduction="20000"/>
          </a:bodyPr>
          <a:lstStyle/>
          <a:p>
            <a:r>
              <a:rPr lang="en-US" sz="3100" dirty="0" smtClean="0"/>
              <a:t>Catalyst Miami: Oral </a:t>
            </a:r>
            <a:r>
              <a:rPr lang="en-US" sz="3100" dirty="0" smtClean="0"/>
              <a:t>Health Equity Summit</a:t>
            </a:r>
          </a:p>
          <a:p>
            <a:r>
              <a:rPr lang="en-US" sz="3100" dirty="0" smtClean="0"/>
              <a:t>Miami, </a:t>
            </a:r>
            <a:r>
              <a:rPr lang="en-US" sz="3100" dirty="0" smtClean="0"/>
              <a:t>FL</a:t>
            </a:r>
          </a:p>
          <a:p>
            <a:r>
              <a:rPr lang="en-US" sz="3100" dirty="0" smtClean="0"/>
              <a:t>March, 29 2019</a:t>
            </a:r>
            <a:endParaRPr lang="en-US" sz="3100" dirty="0" smtClean="0"/>
          </a:p>
          <a:p>
            <a:endParaRPr lang="en-US" sz="2800" dirty="0" smtClean="0"/>
          </a:p>
          <a:p>
            <a:r>
              <a:rPr lang="en-US" dirty="0" smtClean="0"/>
              <a:t>Miriam Harmatz </a:t>
            </a:r>
            <a:endParaRPr lang="en-US" dirty="0" smtClean="0"/>
          </a:p>
          <a:p>
            <a:r>
              <a:rPr lang="en-US" dirty="0" smtClean="0"/>
              <a:t>Executive Director</a:t>
            </a:r>
            <a:endParaRPr lang="en-US" dirty="0" smtClean="0"/>
          </a:p>
          <a:p>
            <a:r>
              <a:rPr lang="en-US" dirty="0" smtClean="0"/>
              <a:t>Florida Health Justice </a:t>
            </a:r>
            <a:r>
              <a:rPr lang="en-US" dirty="0" smtClean="0"/>
              <a:t>Project</a:t>
            </a:r>
          </a:p>
          <a:p>
            <a:r>
              <a:rPr lang="en-US" dirty="0" smtClean="0">
                <a:hlinkClick r:id="rId2"/>
              </a:rPr>
              <a:t>www.floridahealthjusticeproject.org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 descr="image001-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109" y="5070098"/>
            <a:ext cx="2908445" cy="547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526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4000" dirty="0"/>
              <a:t>Expanding Access to Dental Benefits by Expanding Medicaid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8972"/>
            <a:ext cx="8229600" cy="4525963"/>
          </a:xfrm>
        </p:spPr>
        <p:txBody>
          <a:bodyPr/>
          <a:lstStyle/>
          <a:p>
            <a:r>
              <a:rPr lang="en-US" dirty="0" smtClean="0"/>
              <a:t>Expanding Medicaid via Ballot Initiative</a:t>
            </a:r>
          </a:p>
          <a:p>
            <a:pPr marL="0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Any citizen, or group of citizens, can place a question on the ballot asking their fellow citizens to amend the Constitution by gathering enough signatures from registered voters.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Current effort exploring a ballot initiative to expand Medicaid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Signatures collection from registered voters through 2019. 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b="1" dirty="0" smtClean="0"/>
              <a:t>Contact </a:t>
            </a:r>
            <a:r>
              <a:rPr lang="en-US" b="1" dirty="0" smtClean="0"/>
              <a:t>Catalyst Miami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340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900" y="25400"/>
            <a:ext cx="7378700" cy="1219200"/>
          </a:xfrm>
        </p:spPr>
        <p:txBody>
          <a:bodyPr/>
          <a:lstStyle/>
          <a:p>
            <a:r>
              <a:rPr lang="en-US" dirty="0" smtClean="0"/>
              <a:t>Why Focus on Access?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86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are the publicly funded programs?</a:t>
            </a:r>
          </a:p>
          <a:p>
            <a:r>
              <a:rPr lang="en-US" dirty="0" smtClean="0"/>
              <a:t>Medicare</a:t>
            </a:r>
          </a:p>
          <a:p>
            <a:r>
              <a:rPr lang="en-US" dirty="0" smtClean="0"/>
              <a:t>Medicaid</a:t>
            </a:r>
          </a:p>
          <a:p>
            <a:r>
              <a:rPr lang="en-US" dirty="0" smtClean="0"/>
              <a:t>Local Safety Net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is the health impact of little if any access?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How many in Miami Dade County are impacted?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How can we move forward?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596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474" y="-68644"/>
            <a:ext cx="8805014" cy="1600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dirty="0" smtClean="0"/>
              <a:t>Medicare:  Including an Oral Health Benefit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02289" cy="510978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Background:</a:t>
            </a:r>
          </a:p>
          <a:p>
            <a:pPr marL="0" indent="0">
              <a:buNone/>
            </a:pPr>
            <a:endParaRPr lang="en-US" sz="1200" dirty="0" smtClean="0"/>
          </a:p>
          <a:p>
            <a:pPr lvl="1"/>
            <a:r>
              <a:rPr lang="en-US" dirty="0" smtClean="0"/>
              <a:t>Medicare was created in 1965</a:t>
            </a:r>
          </a:p>
          <a:p>
            <a:pPr lvl="1"/>
            <a:r>
              <a:rPr lang="en-US" dirty="0" smtClean="0"/>
              <a:t>Connection between oral health overall wellness was not understood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How is health impacted?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Limited access=worsened health </a:t>
            </a:r>
            <a:r>
              <a:rPr lang="en-US" dirty="0" smtClean="0">
                <a:solidFill>
                  <a:schemeClr val="accent2"/>
                </a:solidFill>
              </a:rPr>
              <a:t>outcomes</a:t>
            </a:r>
            <a:endParaRPr lang="en-US" dirty="0" smtClean="0">
              <a:solidFill>
                <a:schemeClr val="accent2"/>
              </a:solidFill>
            </a:endParaRP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Increased emergency room visits &amp; hospitalizations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Worsened outcomes for stoke, diabetes, </a:t>
            </a:r>
            <a:r>
              <a:rPr lang="en-US" dirty="0" smtClean="0">
                <a:solidFill>
                  <a:schemeClr val="accent2"/>
                </a:solidFill>
              </a:rPr>
              <a:t>cancer</a:t>
            </a:r>
          </a:p>
          <a:p>
            <a:pPr lvl="2"/>
            <a:r>
              <a:rPr lang="en-US" dirty="0">
                <a:hlinkClick r:id="rId2"/>
              </a:rPr>
              <a:t>https://familiesusa.org/sites/default/files/product_documents/OH_Mental-and-Oral-Health_Fact-Sheet.pdf</a:t>
            </a:r>
            <a:endParaRPr lang="en-US" dirty="0"/>
          </a:p>
          <a:p>
            <a:pPr lvl="2"/>
            <a:r>
              <a:rPr lang="en-US" dirty="0">
                <a:solidFill>
                  <a:schemeClr val="accent2"/>
                </a:solidFill>
                <a:hlinkClick r:id="rId3"/>
              </a:rPr>
              <a:t>https://www.kff.org/medicare/issue-brief/drilling-down-on-dental-coverage-and-costs-for-medicare-beneficiaries/</a:t>
            </a:r>
            <a:endParaRPr lang="en-US" dirty="0" smtClean="0">
              <a:solidFill>
                <a:schemeClr val="accent2"/>
              </a:solidFill>
            </a:endParaRPr>
          </a:p>
          <a:p>
            <a:pPr marL="457200" lvl="1" indent="0">
              <a:buNone/>
            </a:pPr>
            <a:endParaRPr lang="en-US" sz="1200" dirty="0" smtClean="0"/>
          </a:p>
          <a:p>
            <a:pPr marL="457200" lvl="1" indent="0">
              <a:buNone/>
            </a:pPr>
            <a:r>
              <a:rPr lang="en-US" sz="2000" dirty="0" smtClean="0"/>
              <a:t>How many county residents are impacted?</a:t>
            </a:r>
          </a:p>
          <a:p>
            <a:pPr marL="457200" lvl="1" indent="0">
              <a:buNone/>
            </a:pPr>
            <a:endParaRPr lang="en-US" sz="1200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 425,000 Medicare beneficiaries</a:t>
            </a:r>
          </a:p>
          <a:p>
            <a:pPr lvl="2"/>
            <a:r>
              <a:rPr lang="en-US" dirty="0" smtClean="0"/>
              <a:t>Limited (</a:t>
            </a:r>
            <a:r>
              <a:rPr lang="en-US" dirty="0" smtClean="0"/>
              <a:t>if any) </a:t>
            </a:r>
            <a:r>
              <a:rPr lang="en-US" dirty="0" smtClean="0"/>
              <a:t>dental coverage for medically necessary services</a:t>
            </a:r>
          </a:p>
          <a:p>
            <a:pPr lvl="2"/>
            <a:r>
              <a:rPr lang="en-US" dirty="0" smtClean="0"/>
              <a:t>Many Medicare beneficiaries do not qualify for Florida’s </a:t>
            </a:r>
            <a:r>
              <a:rPr lang="en-US" dirty="0" smtClean="0"/>
              <a:t>Medicaid </a:t>
            </a:r>
            <a:r>
              <a:rPr lang="en-US" dirty="0" smtClean="0"/>
              <a:t>program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85895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800" dirty="0"/>
              <a:t>Including an Oral Health Benefit in Medicare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84" y="1704952"/>
            <a:ext cx="8993816" cy="5257800"/>
          </a:xfrm>
        </p:spPr>
        <p:txBody>
          <a:bodyPr/>
          <a:lstStyle/>
          <a:p>
            <a:r>
              <a:rPr lang="en-US" dirty="0" smtClean="0"/>
              <a:t>What is </a:t>
            </a:r>
            <a:r>
              <a:rPr lang="en-US" dirty="0" smtClean="0"/>
              <a:t>Congress </a:t>
            </a:r>
            <a:r>
              <a:rPr lang="en-US" dirty="0" smtClean="0"/>
              <a:t>doing?</a:t>
            </a:r>
          </a:p>
          <a:p>
            <a:pPr marL="0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Bi-partisan administrative request </a:t>
            </a:r>
          </a:p>
          <a:p>
            <a:pPr lvl="1"/>
            <a:r>
              <a:rPr lang="en-US" dirty="0" smtClean="0"/>
              <a:t>Medicare Dental Benefit Act of 2019 (Cardin, S. 22)</a:t>
            </a:r>
          </a:p>
          <a:p>
            <a:pPr lvl="1"/>
            <a:r>
              <a:rPr lang="en-US" dirty="0" smtClean="0"/>
              <a:t>Medicare Dental, Vision &amp; Hearing Benefit Act of 2019 (Doggett, HR 1393)</a:t>
            </a:r>
          </a:p>
          <a:p>
            <a:pPr lvl="1"/>
            <a:r>
              <a:rPr lang="en-US" dirty="0" smtClean="0"/>
              <a:t>Seniors Have Eyes, Ears, and Teeth Act (Roybal-Allard, HR 576)</a:t>
            </a:r>
          </a:p>
          <a:p>
            <a:pPr lvl="1"/>
            <a:r>
              <a:rPr lang="en-US" dirty="0" smtClean="0"/>
              <a:t>(and a 4</a:t>
            </a:r>
            <a:r>
              <a:rPr lang="en-US" baseline="30000" dirty="0" smtClean="0"/>
              <a:t>th</a:t>
            </a:r>
            <a:r>
              <a:rPr lang="en-US" dirty="0" smtClean="0"/>
              <a:t> one on the way </a:t>
            </a:r>
            <a:r>
              <a:rPr lang="mr-IN" dirty="0" smtClean="0"/>
              <a:t>–</a:t>
            </a:r>
            <a:r>
              <a:rPr lang="en-US" dirty="0" smtClean="0"/>
              <a:t> but nothing sharable yet).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How can we move this forward?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Contact Senators Rubio and Scott</a:t>
            </a:r>
          </a:p>
          <a:p>
            <a:pPr lvl="2"/>
            <a:r>
              <a:rPr lang="en-US" dirty="0" smtClean="0">
                <a:hlinkClick r:id="rId2"/>
              </a:rPr>
              <a:t>Senator Rubio Contact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>
                <a:hlinkClick r:id="rId3"/>
              </a:rPr>
              <a:t>Senator Scott Contact</a:t>
            </a:r>
            <a:endParaRPr lang="en-US" dirty="0" smtClean="0"/>
          </a:p>
          <a:p>
            <a:pPr lvl="2"/>
            <a:r>
              <a:rPr lang="en-US" dirty="0" smtClean="0"/>
              <a:t>Keeping the conversation going and raising the importance of adding a benefit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042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001" y="0"/>
            <a:ext cx="7575446" cy="142437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400" dirty="0" smtClean="0"/>
              <a:t>Local Safety Net:  </a:t>
            </a:r>
            <a:br>
              <a:rPr lang="en-US" sz="4400" dirty="0" smtClean="0"/>
            </a:br>
            <a:r>
              <a:rPr lang="en-US" sz="4400" dirty="0" smtClean="0"/>
              <a:t>Jackson Health Systems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19453" cy="50754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Background:</a:t>
            </a:r>
          </a:p>
          <a:p>
            <a:pPr marL="0" indent="0">
              <a:buNone/>
            </a:pPr>
            <a:endParaRPr lang="en-US" sz="1100" dirty="0" smtClean="0"/>
          </a:p>
          <a:p>
            <a:pPr lvl="1"/>
            <a:r>
              <a:rPr lang="en-US" dirty="0" smtClean="0"/>
              <a:t>Publicly funded: low-income county residents entitled to free or reduced cost care</a:t>
            </a:r>
            <a:endParaRPr lang="en-US" dirty="0"/>
          </a:p>
          <a:p>
            <a:pPr lvl="1"/>
            <a:r>
              <a:rPr lang="en-US" dirty="0" smtClean="0"/>
              <a:t>Dental care considered specialty</a:t>
            </a:r>
          </a:p>
          <a:p>
            <a:pPr lvl="1"/>
            <a:r>
              <a:rPr lang="en-US" dirty="0" smtClean="0"/>
              <a:t>Co-</a:t>
            </a:r>
            <a:r>
              <a:rPr lang="en-US" dirty="0" smtClean="0"/>
              <a:t>payments </a:t>
            </a:r>
            <a:r>
              <a:rPr lang="en-US" dirty="0" smtClean="0"/>
              <a:t>unaffordable</a:t>
            </a:r>
          </a:p>
          <a:p>
            <a:pPr lvl="2"/>
            <a:r>
              <a:rPr lang="en-US" dirty="0" smtClean="0"/>
              <a:t>Examples:</a:t>
            </a:r>
          </a:p>
          <a:p>
            <a:pPr lvl="3"/>
            <a:r>
              <a:rPr lang="en-US" dirty="0" smtClean="0"/>
              <a:t>Under federal poverty level:</a:t>
            </a:r>
          </a:p>
          <a:p>
            <a:pPr lvl="4"/>
            <a:r>
              <a:rPr lang="en-US" dirty="0" smtClean="0"/>
              <a:t>$ 40 </a:t>
            </a:r>
            <a:r>
              <a:rPr lang="en-US" dirty="0" smtClean="0"/>
              <a:t>evaluation</a:t>
            </a:r>
            <a:endParaRPr lang="en-US" dirty="0"/>
          </a:p>
          <a:p>
            <a:pPr lvl="4"/>
            <a:r>
              <a:rPr lang="en-US" dirty="0" smtClean="0"/>
              <a:t>$ 100 procedure</a:t>
            </a:r>
          </a:p>
          <a:p>
            <a:pPr lvl="4"/>
            <a:endParaRPr lang="en-US" sz="1100" dirty="0" smtClean="0"/>
          </a:p>
          <a:p>
            <a:r>
              <a:rPr lang="en-US" dirty="0">
                <a:solidFill>
                  <a:schemeClr val="accent2"/>
                </a:solidFill>
              </a:rPr>
              <a:t>How is health impacted</a:t>
            </a:r>
            <a:r>
              <a:rPr lang="en-US" dirty="0" smtClean="0">
                <a:solidFill>
                  <a:schemeClr val="accent2"/>
                </a:solidFill>
              </a:rPr>
              <a:t>?</a:t>
            </a:r>
          </a:p>
          <a:p>
            <a:pPr marL="0" indent="0">
              <a:buNone/>
            </a:pPr>
            <a:endParaRPr lang="en-US" sz="1100" dirty="0">
              <a:solidFill>
                <a:schemeClr val="accent2"/>
              </a:solidFill>
            </a:endParaRPr>
          </a:p>
          <a:p>
            <a:pPr lvl="1"/>
            <a:r>
              <a:rPr lang="en-US" dirty="0">
                <a:solidFill>
                  <a:schemeClr val="accent2"/>
                </a:solidFill>
              </a:rPr>
              <a:t>Limited access=worsened health outcome</a:t>
            </a:r>
          </a:p>
          <a:p>
            <a:pPr lvl="2"/>
            <a:r>
              <a:rPr lang="en-US" dirty="0">
                <a:solidFill>
                  <a:schemeClr val="accent2"/>
                </a:solidFill>
              </a:rPr>
              <a:t>Increased emergency room visits &amp; hospitalizations</a:t>
            </a:r>
          </a:p>
          <a:p>
            <a:pPr lvl="2"/>
            <a:r>
              <a:rPr lang="en-US" dirty="0">
                <a:solidFill>
                  <a:schemeClr val="accent2"/>
                </a:solidFill>
              </a:rPr>
              <a:t>Worsened outcomes for stoke, diabetes, </a:t>
            </a:r>
            <a:r>
              <a:rPr lang="en-US" dirty="0" smtClean="0">
                <a:solidFill>
                  <a:schemeClr val="accent2"/>
                </a:solidFill>
              </a:rPr>
              <a:t>cancer</a:t>
            </a:r>
          </a:p>
          <a:p>
            <a:pPr marL="914400" lvl="2" indent="0">
              <a:buNone/>
            </a:pPr>
            <a:endParaRPr lang="en-US" sz="1100" dirty="0"/>
          </a:p>
          <a:p>
            <a:r>
              <a:rPr lang="en-US" dirty="0" smtClean="0"/>
              <a:t>How many in county are impacted ?</a:t>
            </a:r>
          </a:p>
          <a:p>
            <a:pPr marL="0" indent="0">
              <a:buNone/>
            </a:pPr>
            <a:endParaRPr lang="en-US" sz="1100" dirty="0" smtClean="0"/>
          </a:p>
          <a:p>
            <a:pPr lvl="1"/>
            <a:r>
              <a:rPr lang="en-US" dirty="0" smtClean="0"/>
              <a:t>500,000 uninsured county residents under 100% of the federal poverty </a:t>
            </a:r>
            <a:r>
              <a:rPr lang="en-US" dirty="0" smtClean="0"/>
              <a:t>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3791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20128"/>
            <a:ext cx="8229600" cy="160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000" dirty="0"/>
              <a:t>Increasing Dental Coverage and Access at Jackson Health Systems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36617" cy="50583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100" dirty="0" smtClean="0"/>
          </a:p>
          <a:p>
            <a:r>
              <a:rPr lang="en-US" dirty="0"/>
              <a:t>How </a:t>
            </a:r>
            <a:r>
              <a:rPr lang="en-US" dirty="0" smtClean="0"/>
              <a:t>to move </a:t>
            </a:r>
            <a:r>
              <a:rPr lang="en-US" dirty="0"/>
              <a:t>this forward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sz="1100" dirty="0"/>
          </a:p>
          <a:p>
            <a:pPr lvl="1"/>
            <a:r>
              <a:rPr lang="en-US" dirty="0"/>
              <a:t>Current Status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endParaRPr lang="en-US" sz="1000" dirty="0"/>
          </a:p>
          <a:p>
            <a:pPr lvl="2"/>
            <a:r>
              <a:rPr lang="en-US" dirty="0"/>
              <a:t>G</a:t>
            </a:r>
            <a:r>
              <a:rPr lang="en-US" dirty="0" smtClean="0"/>
              <a:t>overned </a:t>
            </a:r>
            <a:r>
              <a:rPr lang="en-US" dirty="0"/>
              <a:t>by the Public Health Trust (“PHT”). </a:t>
            </a:r>
          </a:p>
          <a:p>
            <a:pPr lvl="2"/>
            <a:r>
              <a:rPr lang="en-US" dirty="0"/>
              <a:t>JHS establishes inpatient and outpatient policies</a:t>
            </a:r>
          </a:p>
          <a:p>
            <a:pPr marL="0" indent="0">
              <a:buNone/>
            </a:pPr>
            <a:endParaRPr lang="en-US" sz="1100" dirty="0" smtClean="0"/>
          </a:p>
          <a:p>
            <a:r>
              <a:rPr lang="en-US" dirty="0" smtClean="0"/>
              <a:t>Possible Advocacy Activities:</a:t>
            </a:r>
          </a:p>
          <a:p>
            <a:pPr marL="0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Meeting with JHS Staff to discuss dental coverage and access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Meeting with </a:t>
            </a:r>
            <a:r>
              <a:rPr lang="en-US" dirty="0" smtClean="0"/>
              <a:t>County Commissioners and </a:t>
            </a:r>
            <a:r>
              <a:rPr lang="en-US" dirty="0" smtClean="0"/>
              <a:t>staff to discuss dental coverage and access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Meeting with members of PHT Board to discuss dental coverage and </a:t>
            </a:r>
            <a:r>
              <a:rPr lang="en-US" dirty="0" smtClean="0"/>
              <a:t>acces</a:t>
            </a:r>
            <a:r>
              <a:rPr lang="en-US" dirty="0"/>
              <a:t>s</a:t>
            </a:r>
            <a:endParaRPr lang="en-US" dirty="0" smtClean="0"/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Request information from JHS regarding Status of Community Health Needs </a:t>
            </a:r>
            <a:r>
              <a:rPr lang="en-US" dirty="0" smtClean="0"/>
              <a:t>Assessment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2397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311" y="0"/>
            <a:ext cx="7386644" cy="140720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000" dirty="0" smtClean="0"/>
              <a:t>Expanding Medicaid Reimbursement in Schools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3634" cy="5109786"/>
          </a:xfrm>
        </p:spPr>
        <p:txBody>
          <a:bodyPr/>
          <a:lstStyle/>
          <a:p>
            <a:r>
              <a:rPr lang="en-US" dirty="0" smtClean="0"/>
              <a:t>Background:</a:t>
            </a:r>
          </a:p>
          <a:p>
            <a:pPr marL="0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Florida Medicaid only pays for disabled students with an Individualized Education Plan (IEP).</a:t>
            </a:r>
          </a:p>
          <a:p>
            <a:pPr lvl="1"/>
            <a:r>
              <a:rPr lang="en-US" dirty="0" smtClean="0"/>
              <a:t>States  have option of expanding to all Medicaid-enrolled students</a:t>
            </a:r>
          </a:p>
          <a:p>
            <a:pPr lvl="1"/>
            <a:r>
              <a:rPr lang="en-US" dirty="0" smtClean="0"/>
              <a:t>Florida Policy Institute’s research </a:t>
            </a:r>
            <a:r>
              <a:rPr lang="en-US" dirty="0" smtClean="0"/>
              <a:t>briefs </a:t>
            </a:r>
            <a:r>
              <a:rPr lang="en-US" dirty="0" smtClean="0">
                <a:hlinkClick r:id="rId2"/>
              </a:rPr>
              <a:t>here</a:t>
            </a:r>
            <a:r>
              <a:rPr lang="en-US" dirty="0" smtClean="0"/>
              <a:t> and </a:t>
            </a:r>
            <a:r>
              <a:rPr lang="en-US" dirty="0" smtClean="0">
                <a:hlinkClick r:id="rId3"/>
              </a:rPr>
              <a:t>here</a:t>
            </a:r>
            <a:endParaRPr lang="en-US" dirty="0" smtClean="0"/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Impact on the community:</a:t>
            </a:r>
          </a:p>
          <a:p>
            <a:pPr marL="0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Students who use school-based health centers are healthier. </a:t>
            </a:r>
          </a:p>
          <a:p>
            <a:pPr lvl="1"/>
            <a:r>
              <a:rPr lang="en-US" dirty="0" smtClean="0"/>
              <a:t>School health services reach students who would not get health services</a:t>
            </a:r>
          </a:p>
          <a:p>
            <a:pPr lvl="2"/>
            <a:r>
              <a:rPr lang="en-US" dirty="0" smtClean="0"/>
              <a:t>70-80% of Students who receive mental health services receive them in school.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747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4400" dirty="0"/>
              <a:t>Expanding Medicaid Reimbursement in Schools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0798" cy="50926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100" dirty="0" smtClean="0"/>
          </a:p>
          <a:p>
            <a:r>
              <a:rPr lang="en-US" dirty="0" smtClean="0"/>
              <a:t>What can be done to expand services?</a:t>
            </a:r>
          </a:p>
          <a:p>
            <a:pPr marL="0" indent="0">
              <a:buNone/>
            </a:pPr>
            <a:endParaRPr lang="en-US" sz="1100" dirty="0" smtClean="0"/>
          </a:p>
          <a:p>
            <a:pPr lvl="1"/>
            <a:r>
              <a:rPr lang="en-US" dirty="0" smtClean="0"/>
              <a:t>FL legislature:  change </a:t>
            </a:r>
            <a:r>
              <a:rPr lang="en-US" dirty="0" smtClean="0"/>
              <a:t>state law so that Medicaid can reimburse schools for services provided to all Medicaid-enrolled students, not just disabled students with IEPs. </a:t>
            </a:r>
          </a:p>
          <a:p>
            <a:pPr lvl="1"/>
            <a:endParaRPr lang="en-US" sz="1100" dirty="0" smtClean="0"/>
          </a:p>
          <a:p>
            <a:r>
              <a:rPr lang="en-US" dirty="0" smtClean="0"/>
              <a:t>How can local community members move this forward:</a:t>
            </a:r>
          </a:p>
          <a:p>
            <a:endParaRPr lang="en-US" sz="1100" dirty="0" smtClean="0"/>
          </a:p>
          <a:p>
            <a:pPr lvl="1"/>
            <a:r>
              <a:rPr lang="en-US" dirty="0" smtClean="0"/>
              <a:t>Current status:</a:t>
            </a:r>
          </a:p>
          <a:p>
            <a:pPr lvl="2"/>
            <a:r>
              <a:rPr lang="en-US" dirty="0"/>
              <a:t>Medicaid School-Based Services </a:t>
            </a:r>
            <a:r>
              <a:rPr lang="en-US" dirty="0" smtClean="0"/>
              <a:t>bill:  sponsor </a:t>
            </a:r>
            <a:r>
              <a:rPr lang="en-US" dirty="0"/>
              <a:t>in both the Florida House (Rep. Andrade </a:t>
            </a:r>
            <a:r>
              <a:rPr lang="mr-IN" dirty="0"/>
              <a:t>–</a:t>
            </a:r>
            <a:r>
              <a:rPr lang="en-US" dirty="0"/>
              <a:t> R) and Senate (Sen. Montford </a:t>
            </a:r>
            <a:r>
              <a:rPr lang="mr-IN" dirty="0"/>
              <a:t>–</a:t>
            </a:r>
            <a:r>
              <a:rPr lang="en-US" dirty="0"/>
              <a:t> D</a:t>
            </a:r>
            <a:r>
              <a:rPr lang="en-US" dirty="0" smtClean="0"/>
              <a:t>)</a:t>
            </a:r>
          </a:p>
          <a:p>
            <a:pPr lvl="2"/>
            <a:endParaRPr lang="en-US" sz="1100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/>
              <a:t>Contact </a:t>
            </a:r>
            <a:r>
              <a:rPr lang="en-US" dirty="0" smtClean="0"/>
              <a:t>your state Representative and Senator </a:t>
            </a:r>
          </a:p>
          <a:p>
            <a:pPr lvl="2"/>
            <a:r>
              <a:rPr lang="en-US" dirty="0" smtClean="0">
                <a:hlinkClick r:id="rId2"/>
              </a:rPr>
              <a:t>Senate</a:t>
            </a:r>
            <a:endParaRPr lang="en-US" dirty="0" smtClean="0"/>
          </a:p>
          <a:p>
            <a:pPr lvl="2"/>
            <a:r>
              <a:rPr lang="en-US" dirty="0" smtClean="0">
                <a:hlinkClick r:id="rId3"/>
              </a:rPr>
              <a:t>House of Reprsentatives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7178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38" y="0"/>
            <a:ext cx="8467962" cy="160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000" dirty="0" smtClean="0"/>
              <a:t>Expanding Access to Dental Benefits by Expanding Medicaid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06133"/>
            <a:ext cx="8536617" cy="490385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Background:</a:t>
            </a:r>
          </a:p>
          <a:p>
            <a:pPr marL="0" indent="0">
              <a:buNone/>
            </a:pPr>
            <a:endParaRPr lang="en-US" sz="1100" dirty="0" smtClean="0"/>
          </a:p>
          <a:p>
            <a:pPr lvl="1"/>
            <a:r>
              <a:rPr lang="en-US" dirty="0" smtClean="0"/>
              <a:t>Florida’s Medicaid program covers </a:t>
            </a:r>
            <a:r>
              <a:rPr lang="en-US" dirty="0" smtClean="0"/>
              <a:t>dental for children and adults</a:t>
            </a:r>
            <a:endParaRPr lang="en-US" dirty="0" smtClean="0"/>
          </a:p>
          <a:p>
            <a:pPr lvl="1"/>
            <a:r>
              <a:rPr lang="en-US" dirty="0" smtClean="0"/>
              <a:t>Most low income children on Medicaid</a:t>
            </a:r>
          </a:p>
          <a:p>
            <a:pPr lvl="1"/>
            <a:r>
              <a:rPr lang="en-US" dirty="0" smtClean="0"/>
              <a:t>Most low income adults—not on Medicaid </a:t>
            </a:r>
          </a:p>
          <a:p>
            <a:pPr lvl="2"/>
            <a:r>
              <a:rPr lang="en-US" dirty="0" smtClean="0"/>
              <a:t>FL not expanded under ACA</a:t>
            </a:r>
          </a:p>
          <a:p>
            <a:pPr marL="457200" lvl="1" indent="0">
              <a:buNone/>
            </a:pPr>
            <a:endParaRPr lang="en-US" sz="1100" dirty="0"/>
          </a:p>
          <a:p>
            <a:pPr lvl="1"/>
            <a:r>
              <a:rPr lang="en-US" dirty="0" smtClean="0"/>
              <a:t>Impact of expansion?</a:t>
            </a:r>
          </a:p>
          <a:p>
            <a:pPr lvl="2"/>
            <a:r>
              <a:rPr lang="en-US" b="1" dirty="0" smtClean="0"/>
              <a:t>120,000</a:t>
            </a:r>
            <a:r>
              <a:rPr lang="en-US" dirty="0" smtClean="0"/>
              <a:t> live: low incomes adults Miami-Dade County would get </a:t>
            </a:r>
            <a:r>
              <a:rPr lang="en-US" dirty="0" smtClean="0"/>
              <a:t> dental coverage.</a:t>
            </a:r>
            <a:endParaRPr lang="en-US" dirty="0" smtClean="0"/>
          </a:p>
          <a:p>
            <a:pPr marL="914400" lvl="2" indent="0">
              <a:buNone/>
            </a:pPr>
            <a:endParaRPr lang="en-US" sz="1000" dirty="0" smtClean="0"/>
          </a:p>
          <a:p>
            <a:r>
              <a:rPr lang="en-US" dirty="0" smtClean="0"/>
              <a:t>How to move forward</a:t>
            </a:r>
            <a:r>
              <a:rPr lang="en-US" dirty="0" smtClean="0"/>
              <a:t>:</a:t>
            </a:r>
            <a:endParaRPr lang="en-US" dirty="0" smtClean="0"/>
          </a:p>
          <a:p>
            <a:endParaRPr lang="en-US" sz="1000" dirty="0" smtClean="0"/>
          </a:p>
          <a:p>
            <a:pPr lvl="1"/>
            <a:r>
              <a:rPr lang="en-US" dirty="0" smtClean="0"/>
              <a:t>Legislation via FL Legislature</a:t>
            </a:r>
          </a:p>
          <a:p>
            <a:pPr lvl="2"/>
            <a:r>
              <a:rPr lang="en-US" dirty="0" smtClean="0"/>
              <a:t>Identical bill passes with majority in House and Senate Florida’s Governor (may sign, may veto specific parts of bill, or may veto entire bill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>
                <a:hlinkClick r:id="rId2"/>
              </a:rPr>
              <a:t>Senate</a:t>
            </a:r>
            <a:endParaRPr lang="en-US" dirty="0" smtClean="0"/>
          </a:p>
          <a:p>
            <a:pPr lvl="2"/>
            <a:r>
              <a:rPr lang="en-US" dirty="0" smtClean="0">
                <a:hlinkClick r:id="rId3"/>
              </a:rPr>
              <a:t>House of Representatives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54391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TC Miami Presentation March 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LTC Miami Presentation March 12.thmx</Template>
  <TotalTime>1692</TotalTime>
  <Words>806</Words>
  <Application>Microsoft Macintosh PowerPoint</Application>
  <PresentationFormat>On-screen Show (4:3)</PresentationFormat>
  <Paragraphs>148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LTC Miami Presentation March 12</vt:lpstr>
      <vt:lpstr>Policy Proposals Impacting Oral Health in Miami-Dade County </vt:lpstr>
      <vt:lpstr>Why Focus on Access?</vt:lpstr>
      <vt:lpstr>Medicare:  Including an Oral Health Benefit</vt:lpstr>
      <vt:lpstr>Including an Oral Health Benefit in Medicare</vt:lpstr>
      <vt:lpstr>Local Safety Net:   Jackson Health Systems </vt:lpstr>
      <vt:lpstr>Increasing Dental Coverage and Access at Jackson Health Systems </vt:lpstr>
      <vt:lpstr>Expanding Medicaid Reimbursement in Schools</vt:lpstr>
      <vt:lpstr>Expanding Medicaid Reimbursement in Schools</vt:lpstr>
      <vt:lpstr>Expanding Access to Dental Benefits by Expanding Medicaid</vt:lpstr>
      <vt:lpstr>Expanding Access to Dental Benefits by Expanding Medicaid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Proposals Impacting Oral Health in Miami-Dade County </dc:title>
  <dc:creator>Miriam Harmatz</dc:creator>
  <cp:lastModifiedBy>Miriam Harmatz</cp:lastModifiedBy>
  <cp:revision>33</cp:revision>
  <cp:lastPrinted>2019-03-28T23:09:33Z</cp:lastPrinted>
  <dcterms:created xsi:type="dcterms:W3CDTF">2019-03-21T20:52:14Z</dcterms:created>
  <dcterms:modified xsi:type="dcterms:W3CDTF">2019-03-28T23:11:40Z</dcterms:modified>
</cp:coreProperties>
</file>