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3"/>
  </p:notesMasterIdLst>
  <p:handoutMasterIdLst>
    <p:handoutMasterId r:id="rId104"/>
  </p:handoutMasterIdLst>
  <p:sldIdLst>
    <p:sldId id="610" r:id="rId3"/>
    <p:sldId id="553" r:id="rId4"/>
    <p:sldId id="260" r:id="rId5"/>
    <p:sldId id="406" r:id="rId6"/>
    <p:sldId id="282" r:id="rId7"/>
    <p:sldId id="265" r:id="rId8"/>
    <p:sldId id="283" r:id="rId9"/>
    <p:sldId id="284" r:id="rId10"/>
    <p:sldId id="261" r:id="rId11"/>
    <p:sldId id="288" r:id="rId12"/>
    <p:sldId id="287" r:id="rId13"/>
    <p:sldId id="286" r:id="rId14"/>
    <p:sldId id="277" r:id="rId15"/>
    <p:sldId id="280" r:id="rId16"/>
    <p:sldId id="470" r:id="rId17"/>
    <p:sldId id="320" r:id="rId18"/>
    <p:sldId id="378" r:id="rId19"/>
    <p:sldId id="321" r:id="rId20"/>
    <p:sldId id="401" r:id="rId21"/>
    <p:sldId id="323" r:id="rId22"/>
    <p:sldId id="411" r:id="rId23"/>
    <p:sldId id="412" r:id="rId24"/>
    <p:sldId id="400" r:id="rId25"/>
    <p:sldId id="361" r:id="rId26"/>
    <p:sldId id="326" r:id="rId27"/>
    <p:sldId id="353" r:id="rId28"/>
    <p:sldId id="611" r:id="rId29"/>
    <p:sldId id="347" r:id="rId30"/>
    <p:sldId id="348" r:id="rId31"/>
    <p:sldId id="349" r:id="rId32"/>
    <p:sldId id="354" r:id="rId33"/>
    <p:sldId id="352" r:id="rId34"/>
    <p:sldId id="370" r:id="rId35"/>
    <p:sldId id="435" r:id="rId36"/>
    <p:sldId id="386" r:id="rId37"/>
    <p:sldId id="434" r:id="rId38"/>
    <p:sldId id="355" r:id="rId39"/>
    <p:sldId id="540" r:id="rId40"/>
    <p:sldId id="541" r:id="rId41"/>
    <p:sldId id="542" r:id="rId42"/>
    <p:sldId id="543" r:id="rId43"/>
    <p:sldId id="544" r:id="rId44"/>
    <p:sldId id="545" r:id="rId45"/>
    <p:sldId id="472" r:id="rId46"/>
    <p:sldId id="526" r:id="rId47"/>
    <p:sldId id="527" r:id="rId48"/>
    <p:sldId id="529" r:id="rId49"/>
    <p:sldId id="530" r:id="rId50"/>
    <p:sldId id="532" r:id="rId51"/>
    <p:sldId id="533" r:id="rId52"/>
    <p:sldId id="534" r:id="rId53"/>
    <p:sldId id="536" r:id="rId54"/>
    <p:sldId id="535" r:id="rId55"/>
    <p:sldId id="538" r:id="rId56"/>
    <p:sldId id="383" r:id="rId57"/>
    <p:sldId id="384" r:id="rId58"/>
    <p:sldId id="273" r:id="rId59"/>
    <p:sldId id="275" r:id="rId60"/>
    <p:sldId id="293" r:id="rId61"/>
    <p:sldId id="539" r:id="rId62"/>
    <p:sldId id="271" r:id="rId63"/>
    <p:sldId id="531" r:id="rId64"/>
    <p:sldId id="299" r:id="rId65"/>
    <p:sldId id="298" r:id="rId66"/>
    <p:sldId id="300" r:id="rId67"/>
    <p:sldId id="303" r:id="rId68"/>
    <p:sldId id="304" r:id="rId69"/>
    <p:sldId id="305" r:id="rId70"/>
    <p:sldId id="308" r:id="rId71"/>
    <p:sldId id="307" r:id="rId72"/>
    <p:sldId id="306" r:id="rId73"/>
    <p:sldId id="310" r:id="rId74"/>
    <p:sldId id="311" r:id="rId75"/>
    <p:sldId id="312" r:id="rId76"/>
    <p:sldId id="313" r:id="rId77"/>
    <p:sldId id="314" r:id="rId78"/>
    <p:sldId id="315" r:id="rId79"/>
    <p:sldId id="438" r:id="rId80"/>
    <p:sldId id="456" r:id="rId81"/>
    <p:sldId id="442" r:id="rId82"/>
    <p:sldId id="443" r:id="rId83"/>
    <p:sldId id="444" r:id="rId84"/>
    <p:sldId id="446" r:id="rId85"/>
    <p:sldId id="548" r:id="rId86"/>
    <p:sldId id="549" r:id="rId87"/>
    <p:sldId id="547" r:id="rId88"/>
    <p:sldId id="550" r:id="rId89"/>
    <p:sldId id="551" r:id="rId90"/>
    <p:sldId id="324" r:id="rId91"/>
    <p:sldId id="262" r:id="rId92"/>
    <p:sldId id="612" r:id="rId93"/>
    <p:sldId id="613" r:id="rId94"/>
    <p:sldId id="614" r:id="rId95"/>
    <p:sldId id="316" r:id="rId96"/>
    <p:sldId id="317" r:id="rId97"/>
    <p:sldId id="318" r:id="rId98"/>
    <p:sldId id="319" r:id="rId99"/>
    <p:sldId id="615" r:id="rId100"/>
    <p:sldId id="449" r:id="rId101"/>
    <p:sldId id="555" r:id="rId10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0000"/>
    <a:srgbClr val="0B192B"/>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40683" autoAdjust="0"/>
    <p:restoredTop sz="60644" autoAdjust="0"/>
  </p:normalViewPr>
  <p:slideViewPr>
    <p:cSldViewPr>
      <p:cViewPr varScale="1">
        <p:scale>
          <a:sx n="31" d="100"/>
          <a:sy n="31" d="100"/>
        </p:scale>
        <p:origin x="29" y="3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1961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theme" Target="theme/theme1.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C2E363-6780-469E-A497-E24819EA92A1}"/>
              </a:ext>
            </a:extLst>
          </p:cNvPr>
          <p:cNvSpPr>
            <a:spLocks noGrp="1"/>
          </p:cNvSpPr>
          <p:nvPr>
            <p:ph type="hdr" sz="quarter"/>
          </p:nvPr>
        </p:nvSpPr>
        <p:spPr>
          <a:xfrm>
            <a:off x="1" y="2"/>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6D5D2BE-BFB9-41BD-A375-B21C4D2660F6}"/>
              </a:ext>
            </a:extLst>
          </p:cNvPr>
          <p:cNvSpPr>
            <a:spLocks noGrp="1"/>
          </p:cNvSpPr>
          <p:nvPr>
            <p:ph type="dt" sz="quarter" idx="1"/>
          </p:nvPr>
        </p:nvSpPr>
        <p:spPr>
          <a:xfrm>
            <a:off x="3970338" y="2"/>
            <a:ext cx="3038475" cy="466725"/>
          </a:xfrm>
          <a:prstGeom prst="rect">
            <a:avLst/>
          </a:prstGeom>
        </p:spPr>
        <p:txBody>
          <a:bodyPr vert="horz" lIns="91440" tIns="45720" rIns="91440" bIns="45720" rtlCol="0"/>
          <a:lstStyle>
            <a:lvl1pPr algn="r">
              <a:defRPr sz="1200"/>
            </a:lvl1pPr>
          </a:lstStyle>
          <a:p>
            <a:fld id="{D90A4D7C-7BBF-494C-BBB5-5CE6DC4D043C}" type="datetimeFigureOut">
              <a:rPr lang="en-US" smtClean="0"/>
              <a:t>3/28/2019</a:t>
            </a:fld>
            <a:endParaRPr lang="en-US"/>
          </a:p>
        </p:txBody>
      </p:sp>
      <p:sp>
        <p:nvSpPr>
          <p:cNvPr id="4" name="Footer Placeholder 3">
            <a:extLst>
              <a:ext uri="{FF2B5EF4-FFF2-40B4-BE49-F238E27FC236}">
                <a16:creationId xmlns:a16="http://schemas.microsoft.com/office/drawing/2014/main" id="{F2E289FC-5A47-4BE5-BFD9-21ED787E0A40}"/>
              </a:ext>
            </a:extLst>
          </p:cNvPr>
          <p:cNvSpPr>
            <a:spLocks noGrp="1"/>
          </p:cNvSpPr>
          <p:nvPr>
            <p:ph type="ftr" sz="quarter" idx="2"/>
          </p:nvPr>
        </p:nvSpPr>
        <p:spPr>
          <a:xfrm>
            <a:off x="1" y="8829677"/>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E41B5E5-5D08-45D9-B4EE-1141E51D19EB}"/>
              </a:ext>
            </a:extLst>
          </p:cNvPr>
          <p:cNvSpPr>
            <a:spLocks noGrp="1"/>
          </p:cNvSpPr>
          <p:nvPr>
            <p:ph type="sldNum" sz="quarter" idx="3"/>
          </p:nvPr>
        </p:nvSpPr>
        <p:spPr>
          <a:xfrm>
            <a:off x="3970338" y="8829677"/>
            <a:ext cx="3038475" cy="466725"/>
          </a:xfrm>
          <a:prstGeom prst="rect">
            <a:avLst/>
          </a:prstGeom>
        </p:spPr>
        <p:txBody>
          <a:bodyPr vert="horz" lIns="91440" tIns="45720" rIns="91440" bIns="45720" rtlCol="0" anchor="b"/>
          <a:lstStyle>
            <a:lvl1pPr algn="r">
              <a:defRPr sz="1200"/>
            </a:lvl1pPr>
          </a:lstStyle>
          <a:p>
            <a:fld id="{FBBB4B85-D528-4BE0-BB4B-DB18D35CE883}" type="slidenum">
              <a:rPr lang="en-US" smtClean="0"/>
              <a:t>‹#›</a:t>
            </a:fld>
            <a:endParaRPr lang="en-US"/>
          </a:p>
        </p:txBody>
      </p:sp>
    </p:spTree>
    <p:extLst>
      <p:ext uri="{BB962C8B-B14F-4D97-AF65-F5344CB8AC3E}">
        <p14:creationId xmlns:p14="http://schemas.microsoft.com/office/powerpoint/2010/main" val="1055779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155" cy="464978"/>
          </a:xfrm>
          <a:prstGeom prst="rect">
            <a:avLst/>
          </a:prstGeom>
        </p:spPr>
        <p:txBody>
          <a:bodyPr vert="horz" lIns="90687" tIns="45343" rIns="90687" bIns="45343" rtlCol="0"/>
          <a:lstStyle>
            <a:lvl1pPr algn="l">
              <a:defRPr sz="1200"/>
            </a:lvl1pPr>
          </a:lstStyle>
          <a:p>
            <a:endParaRPr lang="en-US" dirty="0"/>
          </a:p>
        </p:txBody>
      </p:sp>
      <p:sp>
        <p:nvSpPr>
          <p:cNvPr id="3" name="Date Placeholder 2"/>
          <p:cNvSpPr>
            <a:spLocks noGrp="1"/>
          </p:cNvSpPr>
          <p:nvPr>
            <p:ph type="dt" idx="1"/>
          </p:nvPr>
        </p:nvSpPr>
        <p:spPr>
          <a:xfrm>
            <a:off x="3970673" y="1"/>
            <a:ext cx="3038155" cy="464978"/>
          </a:xfrm>
          <a:prstGeom prst="rect">
            <a:avLst/>
          </a:prstGeom>
        </p:spPr>
        <p:txBody>
          <a:bodyPr vert="horz" lIns="90687" tIns="45343" rIns="90687" bIns="45343" rtlCol="0"/>
          <a:lstStyle>
            <a:lvl1pPr algn="r">
              <a:defRPr sz="1200"/>
            </a:lvl1pPr>
          </a:lstStyle>
          <a:p>
            <a:fld id="{6DAACA01-7D3F-4916-AC85-FCFACBB56F61}" type="datetimeFigureOut">
              <a:rPr lang="en-US" smtClean="0"/>
              <a:t>3/28/2019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0687" tIns="45343" rIns="90687" bIns="45343" rtlCol="0" anchor="ctr"/>
          <a:lstStyle/>
          <a:p>
            <a:endParaRPr lang="en-US" dirty="0"/>
          </a:p>
        </p:txBody>
      </p:sp>
      <p:sp>
        <p:nvSpPr>
          <p:cNvPr id="5" name="Notes Placeholder 4"/>
          <p:cNvSpPr>
            <a:spLocks noGrp="1"/>
          </p:cNvSpPr>
          <p:nvPr>
            <p:ph type="body" sz="quarter" idx="3"/>
          </p:nvPr>
        </p:nvSpPr>
        <p:spPr>
          <a:xfrm>
            <a:off x="701357" y="4416502"/>
            <a:ext cx="5607691" cy="4183223"/>
          </a:xfrm>
          <a:prstGeom prst="rect">
            <a:avLst/>
          </a:prstGeom>
        </p:spPr>
        <p:txBody>
          <a:bodyPr vert="horz" lIns="90687" tIns="45343" rIns="90687" bIns="453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847"/>
            <a:ext cx="3038155" cy="464978"/>
          </a:xfrm>
          <a:prstGeom prst="rect">
            <a:avLst/>
          </a:prstGeom>
        </p:spPr>
        <p:txBody>
          <a:bodyPr vert="horz" lIns="90687" tIns="45343" rIns="90687" bIns="453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673" y="8829847"/>
            <a:ext cx="3038155" cy="464978"/>
          </a:xfrm>
          <a:prstGeom prst="rect">
            <a:avLst/>
          </a:prstGeom>
        </p:spPr>
        <p:txBody>
          <a:bodyPr vert="horz" lIns="90687" tIns="45343" rIns="90687" bIns="45343" rtlCol="0" anchor="b"/>
          <a:lstStyle>
            <a:lvl1pPr algn="r">
              <a:defRPr sz="1200"/>
            </a:lvl1pPr>
          </a:lstStyle>
          <a:p>
            <a:fld id="{78ED982D-75C2-4B5F-9307-F0F853847C18}" type="slidenum">
              <a:rPr lang="en-US" smtClean="0"/>
              <a:t>‹#›</a:t>
            </a:fld>
            <a:endParaRPr lang="en-US" dirty="0"/>
          </a:p>
        </p:txBody>
      </p:sp>
    </p:spTree>
    <p:extLst>
      <p:ext uri="{BB962C8B-B14F-4D97-AF65-F5344CB8AC3E}">
        <p14:creationId xmlns:p14="http://schemas.microsoft.com/office/powerpoint/2010/main" val="492782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ED982D-75C2-4B5F-9307-F0F853847C18}" type="slidenum">
              <a:rPr lang="en-US" smtClean="0"/>
              <a:t>15</a:t>
            </a:fld>
            <a:endParaRPr lang="en-US" dirty="0"/>
          </a:p>
        </p:txBody>
      </p:sp>
    </p:spTree>
    <p:extLst>
      <p:ext uri="{BB962C8B-B14F-4D97-AF65-F5344CB8AC3E}">
        <p14:creationId xmlns:p14="http://schemas.microsoft.com/office/powerpoint/2010/main" val="1563722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34629" indent="-282550">
              <a:defRPr sz="2400">
                <a:solidFill>
                  <a:schemeClr val="tx1"/>
                </a:solidFill>
                <a:latin typeface="Times New Roman" panose="02020603050405020304" pitchFamily="18" charset="0"/>
                <a:ea typeface="MS PGothic" panose="020B0600070205080204" pitchFamily="34" charset="-128"/>
              </a:defRPr>
            </a:lvl2pPr>
            <a:lvl3pPr marL="1130198" indent="-226040">
              <a:defRPr sz="2400">
                <a:solidFill>
                  <a:schemeClr val="tx1"/>
                </a:solidFill>
                <a:latin typeface="Times New Roman" panose="02020603050405020304" pitchFamily="18" charset="0"/>
                <a:ea typeface="MS PGothic" panose="020B0600070205080204" pitchFamily="34" charset="-128"/>
              </a:defRPr>
            </a:lvl3pPr>
            <a:lvl4pPr marL="1582278" indent="-226040">
              <a:defRPr sz="2400">
                <a:solidFill>
                  <a:schemeClr val="tx1"/>
                </a:solidFill>
                <a:latin typeface="Times New Roman" panose="02020603050405020304" pitchFamily="18" charset="0"/>
                <a:ea typeface="MS PGothic" panose="020B0600070205080204" pitchFamily="34" charset="-128"/>
              </a:defRPr>
            </a:lvl4pPr>
            <a:lvl5pPr marL="2034357" indent="-226040">
              <a:defRPr sz="2400">
                <a:solidFill>
                  <a:schemeClr val="tx1"/>
                </a:solidFill>
                <a:latin typeface="Times New Roman" panose="02020603050405020304" pitchFamily="18" charset="0"/>
                <a:ea typeface="MS PGothic" panose="020B0600070205080204" pitchFamily="34" charset="-128"/>
              </a:defRPr>
            </a:lvl5pPr>
            <a:lvl6pPr marL="2486436" indent="-22604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38516" indent="-22604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390595" indent="-22604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42675" indent="-22604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D9E98645-5E13-476F-83B2-9FEE52736295}" type="slidenum">
              <a:rPr lang="en-US" altLang="en-US" sz="1200">
                <a:latin typeface="Arial" panose="020B0604020202020204" pitchFamily="34" charset="0"/>
              </a:rPr>
              <a:pPr/>
              <a:t>45</a:t>
            </a:fld>
            <a:endParaRPr lang="en-US" altLang="en-US" sz="1200" dirty="0">
              <a:latin typeface="Arial" panose="020B0604020202020204" pitchFamily="34" charset="0"/>
            </a:endParaRPr>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50650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34629" indent="-282550">
              <a:defRPr sz="2400">
                <a:solidFill>
                  <a:schemeClr val="tx1"/>
                </a:solidFill>
                <a:latin typeface="Times New Roman" panose="02020603050405020304" pitchFamily="18" charset="0"/>
                <a:ea typeface="MS PGothic" panose="020B0600070205080204" pitchFamily="34" charset="-128"/>
              </a:defRPr>
            </a:lvl2pPr>
            <a:lvl3pPr marL="1130198" indent="-226040">
              <a:defRPr sz="2400">
                <a:solidFill>
                  <a:schemeClr val="tx1"/>
                </a:solidFill>
                <a:latin typeface="Times New Roman" panose="02020603050405020304" pitchFamily="18" charset="0"/>
                <a:ea typeface="MS PGothic" panose="020B0600070205080204" pitchFamily="34" charset="-128"/>
              </a:defRPr>
            </a:lvl3pPr>
            <a:lvl4pPr marL="1582278" indent="-226040">
              <a:defRPr sz="2400">
                <a:solidFill>
                  <a:schemeClr val="tx1"/>
                </a:solidFill>
                <a:latin typeface="Times New Roman" panose="02020603050405020304" pitchFamily="18" charset="0"/>
                <a:ea typeface="MS PGothic" panose="020B0600070205080204" pitchFamily="34" charset="-128"/>
              </a:defRPr>
            </a:lvl4pPr>
            <a:lvl5pPr marL="2034357" indent="-226040">
              <a:defRPr sz="2400">
                <a:solidFill>
                  <a:schemeClr val="tx1"/>
                </a:solidFill>
                <a:latin typeface="Times New Roman" panose="02020603050405020304" pitchFamily="18" charset="0"/>
                <a:ea typeface="MS PGothic" panose="020B0600070205080204" pitchFamily="34" charset="-128"/>
              </a:defRPr>
            </a:lvl5pPr>
            <a:lvl6pPr marL="2486436" indent="-22604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38516" indent="-22604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390595" indent="-22604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42675" indent="-22604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D9E98645-5E13-476F-83B2-9FEE52736295}" type="slidenum">
              <a:rPr lang="en-US" altLang="en-US" sz="1200">
                <a:latin typeface="Arial" panose="020B0604020202020204" pitchFamily="34" charset="0"/>
              </a:rPr>
              <a:pPr/>
              <a:t>55</a:t>
            </a:fld>
            <a:endParaRPr lang="en-US" altLang="en-US" sz="1200" dirty="0">
              <a:latin typeface="Arial" panose="020B0604020202020204" pitchFamily="34" charset="0"/>
            </a:endParaRPr>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455723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ED982D-75C2-4B5F-9307-F0F853847C18}" type="slidenum">
              <a:rPr lang="en-US" smtClean="0"/>
              <a:t>74</a:t>
            </a:fld>
            <a:endParaRPr lang="en-US" dirty="0"/>
          </a:p>
        </p:txBody>
      </p:sp>
    </p:spTree>
    <p:extLst>
      <p:ext uri="{BB962C8B-B14F-4D97-AF65-F5344CB8AC3E}">
        <p14:creationId xmlns:p14="http://schemas.microsoft.com/office/powerpoint/2010/main" val="3572890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3492"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4629" indent="-282550">
              <a:defRPr>
                <a:solidFill>
                  <a:schemeClr val="tx1"/>
                </a:solidFill>
                <a:latin typeface="Tahoma" panose="020B0604030504040204" pitchFamily="34" charset="0"/>
              </a:defRPr>
            </a:lvl2pPr>
            <a:lvl3pPr marL="1130198" indent="-226040">
              <a:defRPr>
                <a:solidFill>
                  <a:schemeClr val="tx1"/>
                </a:solidFill>
                <a:latin typeface="Tahoma" panose="020B0604030504040204" pitchFamily="34" charset="0"/>
              </a:defRPr>
            </a:lvl3pPr>
            <a:lvl4pPr marL="1582278" indent="-226040">
              <a:defRPr>
                <a:solidFill>
                  <a:schemeClr val="tx1"/>
                </a:solidFill>
                <a:latin typeface="Tahoma" panose="020B0604030504040204" pitchFamily="34" charset="0"/>
              </a:defRPr>
            </a:lvl4pPr>
            <a:lvl5pPr marL="2034357" indent="-226040">
              <a:defRPr>
                <a:solidFill>
                  <a:schemeClr val="tx1"/>
                </a:solidFill>
                <a:latin typeface="Tahoma" panose="020B0604030504040204" pitchFamily="34" charset="0"/>
              </a:defRPr>
            </a:lvl5pPr>
            <a:lvl6pPr marL="2486436" indent="-226040" eaLnBrk="0" fontAlgn="base" hangingPunct="0">
              <a:spcBef>
                <a:spcPct val="0"/>
              </a:spcBef>
              <a:spcAft>
                <a:spcPct val="0"/>
              </a:spcAft>
              <a:defRPr>
                <a:solidFill>
                  <a:schemeClr val="tx1"/>
                </a:solidFill>
                <a:latin typeface="Tahoma" panose="020B0604030504040204" pitchFamily="34" charset="0"/>
              </a:defRPr>
            </a:lvl6pPr>
            <a:lvl7pPr marL="2938516" indent="-226040" eaLnBrk="0" fontAlgn="base" hangingPunct="0">
              <a:spcBef>
                <a:spcPct val="0"/>
              </a:spcBef>
              <a:spcAft>
                <a:spcPct val="0"/>
              </a:spcAft>
              <a:defRPr>
                <a:solidFill>
                  <a:schemeClr val="tx1"/>
                </a:solidFill>
                <a:latin typeface="Tahoma" panose="020B0604030504040204" pitchFamily="34" charset="0"/>
              </a:defRPr>
            </a:lvl7pPr>
            <a:lvl8pPr marL="3390595" indent="-226040" eaLnBrk="0" fontAlgn="base" hangingPunct="0">
              <a:spcBef>
                <a:spcPct val="0"/>
              </a:spcBef>
              <a:spcAft>
                <a:spcPct val="0"/>
              </a:spcAft>
              <a:defRPr>
                <a:solidFill>
                  <a:schemeClr val="tx1"/>
                </a:solidFill>
                <a:latin typeface="Tahoma" panose="020B0604030504040204" pitchFamily="34" charset="0"/>
              </a:defRPr>
            </a:lvl8pPr>
            <a:lvl9pPr marL="3842675" indent="-226040" eaLnBrk="0" fontAlgn="base" hangingPunct="0">
              <a:spcBef>
                <a:spcPct val="0"/>
              </a:spcBef>
              <a:spcAft>
                <a:spcPct val="0"/>
              </a:spcAft>
              <a:defRPr>
                <a:solidFill>
                  <a:schemeClr val="tx1"/>
                </a:solidFill>
                <a:latin typeface="Tahoma" panose="020B0604030504040204" pitchFamily="34" charset="0"/>
              </a:defRPr>
            </a:lvl9pPr>
          </a:lstStyle>
          <a:p>
            <a:fld id="{7E0B21B8-2439-45C1-8B0C-CD48F378E19A}" type="slidenum">
              <a:rPr lang="en-US" altLang="en-US">
                <a:latin typeface="Arial" panose="020B0604020202020204" pitchFamily="34" charset="0"/>
              </a:rPr>
              <a:pPr/>
              <a:t>99</a:t>
            </a:fld>
            <a:endParaRPr lang="en-US" altLang="en-US" dirty="0">
              <a:latin typeface="Arial" panose="020B0604020202020204" pitchFamily="34" charset="0"/>
            </a:endParaRPr>
          </a:p>
        </p:txBody>
      </p:sp>
    </p:spTree>
    <p:extLst>
      <p:ext uri="{BB962C8B-B14F-4D97-AF65-F5344CB8AC3E}">
        <p14:creationId xmlns:p14="http://schemas.microsoft.com/office/powerpoint/2010/main" val="279818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8F1F18-3DDB-419D-AD7F-C30B5016641E}"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73D31B-238F-4A3B-803C-CC39A64E5C43}" type="slidenum">
              <a:rPr lang="en-US" smtClean="0"/>
              <a:pPr/>
              <a:t>‹#›</a:t>
            </a:fld>
            <a:endParaRPr lang="en-US" dirty="0"/>
          </a:p>
        </p:txBody>
      </p:sp>
    </p:spTree>
    <p:extLst>
      <p:ext uri="{BB962C8B-B14F-4D97-AF65-F5344CB8AC3E}">
        <p14:creationId xmlns:p14="http://schemas.microsoft.com/office/powerpoint/2010/main" val="3955087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8F1F18-3DDB-419D-AD7F-C30B5016641E}"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73D31B-238F-4A3B-803C-CC39A64E5C43}" type="slidenum">
              <a:rPr lang="en-US" smtClean="0"/>
              <a:pPr/>
              <a:t>‹#›</a:t>
            </a:fld>
            <a:endParaRPr lang="en-US" dirty="0"/>
          </a:p>
        </p:txBody>
      </p:sp>
    </p:spTree>
    <p:extLst>
      <p:ext uri="{BB962C8B-B14F-4D97-AF65-F5344CB8AC3E}">
        <p14:creationId xmlns:p14="http://schemas.microsoft.com/office/powerpoint/2010/main" val="1847065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8F1F18-3DDB-419D-AD7F-C30B5016641E}"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73D31B-238F-4A3B-803C-CC39A64E5C43}" type="slidenum">
              <a:rPr lang="en-US" smtClean="0"/>
              <a:pPr/>
              <a:t>‹#›</a:t>
            </a:fld>
            <a:endParaRPr lang="en-US" dirty="0"/>
          </a:p>
        </p:txBody>
      </p:sp>
    </p:spTree>
    <p:extLst>
      <p:ext uri="{BB962C8B-B14F-4D97-AF65-F5344CB8AC3E}">
        <p14:creationId xmlns:p14="http://schemas.microsoft.com/office/powerpoint/2010/main" val="4172011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0819E8A-991F-BA4D-9593-F1BB2B2C6EAD}" type="datetimeFigureOut">
              <a:rPr lang="en-US" smtClean="0"/>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965023-C2ED-604C-B769-77AE7FFF383E}" type="slidenum">
              <a:rPr lang="en-US" smtClean="0"/>
              <a:t>‹#›</a:t>
            </a:fld>
            <a:endParaRPr lang="en-US" dirty="0"/>
          </a:p>
        </p:txBody>
      </p:sp>
    </p:spTree>
    <p:extLst>
      <p:ext uri="{BB962C8B-B14F-4D97-AF65-F5344CB8AC3E}">
        <p14:creationId xmlns:p14="http://schemas.microsoft.com/office/powerpoint/2010/main" val="1201463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819E8A-991F-BA4D-9593-F1BB2B2C6EAD}" type="datetimeFigureOut">
              <a:rPr lang="en-US" smtClean="0"/>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965023-C2ED-604C-B769-77AE7FFF383E}" type="slidenum">
              <a:rPr lang="en-US" smtClean="0"/>
              <a:t>‹#›</a:t>
            </a:fld>
            <a:endParaRPr lang="en-US" dirty="0"/>
          </a:p>
        </p:txBody>
      </p:sp>
    </p:spTree>
    <p:extLst>
      <p:ext uri="{BB962C8B-B14F-4D97-AF65-F5344CB8AC3E}">
        <p14:creationId xmlns:p14="http://schemas.microsoft.com/office/powerpoint/2010/main" val="9837942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00819E8A-991F-BA4D-9593-F1BB2B2C6EAD}" type="datetimeFigureOut">
              <a:rPr lang="en-US" smtClean="0"/>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965023-C2ED-604C-B769-77AE7FFF383E}" type="slidenum">
              <a:rPr lang="en-US" smtClean="0"/>
              <a:t>‹#›</a:t>
            </a:fld>
            <a:endParaRPr lang="en-US" dirty="0"/>
          </a:p>
        </p:txBody>
      </p:sp>
    </p:spTree>
    <p:extLst>
      <p:ext uri="{BB962C8B-B14F-4D97-AF65-F5344CB8AC3E}">
        <p14:creationId xmlns:p14="http://schemas.microsoft.com/office/powerpoint/2010/main" val="33714743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0819E8A-991F-BA4D-9593-F1BB2B2C6EAD}" type="datetimeFigureOut">
              <a:rPr lang="en-US" smtClean="0"/>
              <a:t>3/28/2019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CE965023-C2ED-604C-B769-77AE7FFF383E}" type="slidenum">
              <a:rPr lang="en-US" smtClean="0"/>
              <a:t>‹#›</a:t>
            </a:fld>
            <a:endParaRPr lang="en-US" dirty="0"/>
          </a:p>
        </p:txBody>
      </p:sp>
    </p:spTree>
    <p:extLst>
      <p:ext uri="{BB962C8B-B14F-4D97-AF65-F5344CB8AC3E}">
        <p14:creationId xmlns:p14="http://schemas.microsoft.com/office/powerpoint/2010/main" val="39464396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0819E8A-991F-BA4D-9593-F1BB2B2C6EAD}" type="datetimeFigureOut">
              <a:rPr lang="en-US" smtClean="0"/>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965023-C2ED-604C-B769-77AE7FFF383E}"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738456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819E8A-991F-BA4D-9593-F1BB2B2C6EAD}" type="datetimeFigureOut">
              <a:rPr lang="en-US" smtClean="0"/>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965023-C2ED-604C-B769-77AE7FFF383E}" type="slidenum">
              <a:rPr lang="en-US" smtClean="0"/>
              <a:t>‹#›</a:t>
            </a:fld>
            <a:endParaRPr lang="en-US" dirty="0"/>
          </a:p>
        </p:txBody>
      </p:sp>
    </p:spTree>
    <p:extLst>
      <p:ext uri="{BB962C8B-B14F-4D97-AF65-F5344CB8AC3E}">
        <p14:creationId xmlns:p14="http://schemas.microsoft.com/office/powerpoint/2010/main" val="41833167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19E8A-991F-BA4D-9593-F1BB2B2C6EAD}" type="datetimeFigureOut">
              <a:rPr lang="en-US" smtClean="0"/>
              <a:t>3/28/2019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965023-C2ED-604C-B769-77AE7FFF383E}" type="slidenum">
              <a:rPr lang="en-US" smtClean="0"/>
              <a:t>‹#›</a:t>
            </a:fld>
            <a:endParaRPr lang="en-US" dirty="0"/>
          </a:p>
        </p:txBody>
      </p:sp>
    </p:spTree>
    <p:extLst>
      <p:ext uri="{BB962C8B-B14F-4D97-AF65-F5344CB8AC3E}">
        <p14:creationId xmlns:p14="http://schemas.microsoft.com/office/powerpoint/2010/main" val="26716607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00819E8A-991F-BA4D-9593-F1BB2B2C6EAD}" type="datetimeFigureOut">
              <a:rPr lang="en-US" smtClean="0"/>
              <a:t>3/28/2019</a:t>
            </a:fld>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CE965023-C2ED-604C-B769-77AE7FFF383E}" type="slidenum">
              <a:rPr lang="en-US" smtClean="0"/>
              <a:t>‹#›</a:t>
            </a:fld>
            <a:endParaRPr lang="en-US" dirty="0"/>
          </a:p>
        </p:txBody>
      </p:sp>
    </p:spTree>
    <p:extLst>
      <p:ext uri="{BB962C8B-B14F-4D97-AF65-F5344CB8AC3E}">
        <p14:creationId xmlns:p14="http://schemas.microsoft.com/office/powerpoint/2010/main" val="21934039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8F1F18-3DDB-419D-AD7F-C30B5016641E}"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73D31B-238F-4A3B-803C-CC39A64E5C43}" type="slidenum">
              <a:rPr lang="en-US" smtClean="0"/>
              <a:pPr/>
              <a:t>‹#›</a:t>
            </a:fld>
            <a:endParaRPr lang="en-US" dirty="0"/>
          </a:p>
        </p:txBody>
      </p:sp>
    </p:spTree>
    <p:extLst>
      <p:ext uri="{BB962C8B-B14F-4D97-AF65-F5344CB8AC3E}">
        <p14:creationId xmlns:p14="http://schemas.microsoft.com/office/powerpoint/2010/main" val="15421547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0819E8A-991F-BA4D-9593-F1BB2B2C6EAD}" type="datetimeFigureOut">
              <a:rPr lang="en-US" smtClean="0"/>
              <a:t>3/28/2019</a:t>
            </a:fld>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CE965023-C2ED-604C-B769-77AE7FFF383E}" type="slidenum">
              <a:rPr lang="en-US" smtClean="0"/>
              <a:t>‹#›</a:t>
            </a:fld>
            <a:endParaRPr lang="en-US" dirty="0"/>
          </a:p>
        </p:txBody>
      </p:sp>
    </p:spTree>
    <p:extLst>
      <p:ext uri="{BB962C8B-B14F-4D97-AF65-F5344CB8AC3E}">
        <p14:creationId xmlns:p14="http://schemas.microsoft.com/office/powerpoint/2010/main" val="27263066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819E8A-991F-BA4D-9593-F1BB2B2C6EAD}"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65023-C2ED-604C-B769-77AE7FFF383E}" type="slidenum">
              <a:rPr lang="en-US" smtClean="0"/>
              <a:t>‹#›</a:t>
            </a:fld>
            <a:endParaRPr lang="en-US" dirty="0"/>
          </a:p>
        </p:txBody>
      </p:sp>
    </p:spTree>
    <p:extLst>
      <p:ext uri="{BB962C8B-B14F-4D97-AF65-F5344CB8AC3E}">
        <p14:creationId xmlns:p14="http://schemas.microsoft.com/office/powerpoint/2010/main" val="40987612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819E8A-991F-BA4D-9593-F1BB2B2C6EAD}"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65023-C2ED-604C-B769-77AE7FFF383E}" type="slidenum">
              <a:rPr lang="en-US" smtClean="0"/>
              <a:t>‹#›</a:t>
            </a:fld>
            <a:endParaRPr lang="en-US" dirty="0"/>
          </a:p>
        </p:txBody>
      </p:sp>
    </p:spTree>
    <p:extLst>
      <p:ext uri="{BB962C8B-B14F-4D97-AF65-F5344CB8AC3E}">
        <p14:creationId xmlns:p14="http://schemas.microsoft.com/office/powerpoint/2010/main" val="8835182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8F1F18-3DDB-419D-AD7F-C30B5016641E}"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73D31B-238F-4A3B-803C-CC39A64E5C43}" type="slidenum">
              <a:rPr lang="en-US" smtClean="0"/>
              <a:pPr/>
              <a:t>‹#›</a:t>
            </a:fld>
            <a:endParaRPr lang="en-US" dirty="0"/>
          </a:p>
        </p:txBody>
      </p:sp>
    </p:spTree>
    <p:extLst>
      <p:ext uri="{BB962C8B-B14F-4D97-AF65-F5344CB8AC3E}">
        <p14:creationId xmlns:p14="http://schemas.microsoft.com/office/powerpoint/2010/main" val="996488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8F1F18-3DDB-419D-AD7F-C30B5016641E}" type="datetimeFigureOut">
              <a:rPr lang="en-US" smtClean="0"/>
              <a:pPr/>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73D31B-238F-4A3B-803C-CC39A64E5C43}" type="slidenum">
              <a:rPr lang="en-US" smtClean="0"/>
              <a:pPr/>
              <a:t>‹#›</a:t>
            </a:fld>
            <a:endParaRPr lang="en-US" dirty="0"/>
          </a:p>
        </p:txBody>
      </p:sp>
    </p:spTree>
    <p:extLst>
      <p:ext uri="{BB962C8B-B14F-4D97-AF65-F5344CB8AC3E}">
        <p14:creationId xmlns:p14="http://schemas.microsoft.com/office/powerpoint/2010/main" val="3751681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1F18-3DDB-419D-AD7F-C30B5016641E}" type="datetimeFigureOut">
              <a:rPr lang="en-US" smtClean="0"/>
              <a:pPr/>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73D31B-238F-4A3B-803C-CC39A64E5C43}" type="slidenum">
              <a:rPr lang="en-US" smtClean="0"/>
              <a:pPr/>
              <a:t>‹#›</a:t>
            </a:fld>
            <a:endParaRPr lang="en-US" dirty="0"/>
          </a:p>
        </p:txBody>
      </p:sp>
    </p:spTree>
    <p:extLst>
      <p:ext uri="{BB962C8B-B14F-4D97-AF65-F5344CB8AC3E}">
        <p14:creationId xmlns:p14="http://schemas.microsoft.com/office/powerpoint/2010/main" val="3880275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8F1F18-3DDB-419D-AD7F-C30B5016641E}" type="datetimeFigureOut">
              <a:rPr lang="en-US" smtClean="0"/>
              <a:pPr/>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73D31B-238F-4A3B-803C-CC39A64E5C43}" type="slidenum">
              <a:rPr lang="en-US" smtClean="0"/>
              <a:pPr/>
              <a:t>‹#›</a:t>
            </a:fld>
            <a:endParaRPr lang="en-US" dirty="0"/>
          </a:p>
        </p:txBody>
      </p:sp>
    </p:spTree>
    <p:extLst>
      <p:ext uri="{BB962C8B-B14F-4D97-AF65-F5344CB8AC3E}">
        <p14:creationId xmlns:p14="http://schemas.microsoft.com/office/powerpoint/2010/main" val="143247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F1F18-3DDB-419D-AD7F-C30B5016641E}" type="datetimeFigureOut">
              <a:rPr lang="en-US" smtClean="0"/>
              <a:pPr/>
              <a:t>3/28/2019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73D31B-238F-4A3B-803C-CC39A64E5C43}" type="slidenum">
              <a:rPr lang="en-US" smtClean="0"/>
              <a:pPr/>
              <a:t>‹#›</a:t>
            </a:fld>
            <a:endParaRPr lang="en-US" dirty="0"/>
          </a:p>
        </p:txBody>
      </p:sp>
    </p:spTree>
    <p:extLst>
      <p:ext uri="{BB962C8B-B14F-4D97-AF65-F5344CB8AC3E}">
        <p14:creationId xmlns:p14="http://schemas.microsoft.com/office/powerpoint/2010/main" val="75700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8F1F18-3DDB-419D-AD7F-C30B5016641E}" type="datetimeFigureOut">
              <a:rPr lang="en-US" smtClean="0"/>
              <a:pPr/>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73D31B-238F-4A3B-803C-CC39A64E5C43}" type="slidenum">
              <a:rPr lang="en-US" smtClean="0"/>
              <a:pPr/>
              <a:t>‹#›</a:t>
            </a:fld>
            <a:endParaRPr lang="en-US" dirty="0"/>
          </a:p>
        </p:txBody>
      </p:sp>
    </p:spTree>
    <p:extLst>
      <p:ext uri="{BB962C8B-B14F-4D97-AF65-F5344CB8AC3E}">
        <p14:creationId xmlns:p14="http://schemas.microsoft.com/office/powerpoint/2010/main" val="191236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8F1F18-3DDB-419D-AD7F-C30B5016641E}" type="datetimeFigureOut">
              <a:rPr lang="en-US" smtClean="0"/>
              <a:pPr/>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73D31B-238F-4A3B-803C-CC39A64E5C43}" type="slidenum">
              <a:rPr lang="en-US" smtClean="0"/>
              <a:pPr/>
              <a:t>‹#›</a:t>
            </a:fld>
            <a:endParaRPr lang="en-US" dirty="0"/>
          </a:p>
        </p:txBody>
      </p:sp>
    </p:spTree>
    <p:extLst>
      <p:ext uri="{BB962C8B-B14F-4D97-AF65-F5344CB8AC3E}">
        <p14:creationId xmlns:p14="http://schemas.microsoft.com/office/powerpoint/2010/main" val="300626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F1F18-3DDB-419D-AD7F-C30B5016641E}" type="datetimeFigureOut">
              <a:rPr lang="en-US" smtClean="0"/>
              <a:pPr/>
              <a:t>3/28/2019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3D31B-238F-4A3B-803C-CC39A64E5C43}" type="slidenum">
              <a:rPr lang="en-US" smtClean="0"/>
              <a:pPr/>
              <a:t>‹#›</a:t>
            </a:fld>
            <a:endParaRPr lang="en-US" dirty="0"/>
          </a:p>
        </p:txBody>
      </p:sp>
    </p:spTree>
    <p:extLst>
      <p:ext uri="{BB962C8B-B14F-4D97-AF65-F5344CB8AC3E}">
        <p14:creationId xmlns:p14="http://schemas.microsoft.com/office/powerpoint/2010/main" val="2878880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00819E8A-991F-BA4D-9593-F1BB2B2C6EAD}" type="datetimeFigureOut">
              <a:rPr lang="en-US" smtClean="0"/>
              <a:t>3/28/2019</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CE965023-C2ED-604C-B769-77AE7FFF383E}" type="slidenum">
              <a:rPr lang="en-US" smtClean="0"/>
              <a:t>‹#›</a:t>
            </a:fld>
            <a:endParaRPr lang="en-US" dirty="0"/>
          </a:p>
        </p:txBody>
      </p:sp>
    </p:spTree>
    <p:extLst>
      <p:ext uri="{BB962C8B-B14F-4D97-AF65-F5344CB8AC3E}">
        <p14:creationId xmlns:p14="http://schemas.microsoft.com/office/powerpoint/2010/main" val="2868141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19100" y="1174803"/>
            <a:ext cx="8458200" cy="3293209"/>
          </a:xfrm>
          <a:prstGeom prst="rect">
            <a:avLst/>
          </a:prstGeom>
        </p:spPr>
        <p:txBody>
          <a:bodyPr wrap="square">
            <a:spAutoFit/>
          </a:bodyPr>
          <a:lstStyle/>
          <a:p>
            <a:pPr algn="ctr"/>
            <a:r>
              <a:rPr lang="en-US" sz="4800" b="1" dirty="0">
                <a:solidFill>
                  <a:srgbClr val="6C0000"/>
                </a:solidFill>
              </a:rPr>
              <a:t>Nursing Home</a:t>
            </a:r>
          </a:p>
          <a:p>
            <a:pPr algn="ctr"/>
            <a:r>
              <a:rPr lang="en-US" sz="4800" b="1" dirty="0">
                <a:solidFill>
                  <a:srgbClr val="6C0000"/>
                </a:solidFill>
              </a:rPr>
              <a:t>Resident Rights Advocacy</a:t>
            </a:r>
          </a:p>
          <a:p>
            <a:pPr algn="ctr"/>
            <a:r>
              <a:rPr lang="en-US" sz="2800" b="1" dirty="0">
                <a:solidFill>
                  <a:srgbClr val="6C0000"/>
                </a:solidFill>
              </a:rPr>
              <a:t>FSGA 31</a:t>
            </a:r>
            <a:r>
              <a:rPr lang="en-US" sz="2800" b="1" baseline="30000" dirty="0">
                <a:solidFill>
                  <a:srgbClr val="6C0000"/>
                </a:solidFill>
              </a:rPr>
              <a:t>st</a:t>
            </a:r>
            <a:r>
              <a:rPr lang="en-US" sz="2800" b="1" dirty="0">
                <a:solidFill>
                  <a:srgbClr val="6C0000"/>
                </a:solidFill>
              </a:rPr>
              <a:t> Annual Conference, 2018</a:t>
            </a:r>
          </a:p>
          <a:p>
            <a:pPr algn="ctr"/>
            <a:r>
              <a:rPr lang="en-US" sz="2800" b="1" dirty="0">
                <a:solidFill>
                  <a:srgbClr val="6C0000"/>
                </a:solidFill>
              </a:rPr>
              <a:t>July 19</a:t>
            </a:r>
            <a:r>
              <a:rPr lang="en-US" sz="2800" b="1" baseline="30000" dirty="0">
                <a:solidFill>
                  <a:srgbClr val="6C0000"/>
                </a:solidFill>
              </a:rPr>
              <a:t>th</a:t>
            </a:r>
            <a:r>
              <a:rPr lang="en-US" sz="2800" b="1" dirty="0">
                <a:solidFill>
                  <a:srgbClr val="6C0000"/>
                </a:solidFill>
              </a:rPr>
              <a:t>, 20</a:t>
            </a:r>
            <a:r>
              <a:rPr lang="en-US" sz="2800" b="1" baseline="30000" dirty="0">
                <a:solidFill>
                  <a:srgbClr val="6C0000"/>
                </a:solidFill>
              </a:rPr>
              <a:t>th</a:t>
            </a:r>
            <a:r>
              <a:rPr lang="en-US" sz="2800" b="1" dirty="0">
                <a:solidFill>
                  <a:srgbClr val="6C0000"/>
                </a:solidFill>
              </a:rPr>
              <a:t>, 21</a:t>
            </a:r>
            <a:r>
              <a:rPr lang="en-US" sz="2800" b="1" baseline="30000" dirty="0">
                <a:solidFill>
                  <a:srgbClr val="6C0000"/>
                </a:solidFill>
              </a:rPr>
              <a:t>st</a:t>
            </a:r>
          </a:p>
          <a:p>
            <a:pPr algn="ctr"/>
            <a:r>
              <a:rPr lang="en-US" sz="2800" b="1" baseline="30000" dirty="0">
                <a:solidFill>
                  <a:srgbClr val="6C0000"/>
                </a:solidFill>
              </a:rPr>
              <a:t>Orlando, FL</a:t>
            </a:r>
            <a:endParaRPr lang="en-US" sz="2800" b="1" dirty="0">
              <a:solidFill>
                <a:srgbClr val="6C0000"/>
              </a:solidFill>
            </a:endParaRPr>
          </a:p>
          <a:p>
            <a:pPr algn="ctr"/>
            <a:endParaRPr lang="en-US" sz="2800" b="1" dirty="0">
              <a:solidFill>
                <a:srgbClr val="6C0000"/>
              </a:solidFill>
            </a:endParaRPr>
          </a:p>
        </p:txBody>
      </p:sp>
      <p:sp>
        <p:nvSpPr>
          <p:cNvPr id="7" name="Rectangle 6"/>
          <p:cNvSpPr/>
          <p:nvPr/>
        </p:nvSpPr>
        <p:spPr>
          <a:xfrm>
            <a:off x="1562100" y="4178587"/>
            <a:ext cx="6172200" cy="2308324"/>
          </a:xfrm>
          <a:prstGeom prst="rect">
            <a:avLst/>
          </a:prstGeom>
        </p:spPr>
        <p:txBody>
          <a:bodyPr wrap="square">
            <a:spAutoFit/>
          </a:bodyPr>
          <a:lstStyle/>
          <a:p>
            <a:pPr algn="ctr"/>
            <a:r>
              <a:rPr lang="en-US" b="1" i="1" dirty="0">
                <a:solidFill>
                  <a:srgbClr val="0B192B"/>
                </a:solidFill>
              </a:rPr>
              <a:t>Presented by :  </a:t>
            </a:r>
          </a:p>
          <a:p>
            <a:pPr algn="ctr"/>
            <a:r>
              <a:rPr lang="fr-FR" b="1" dirty="0">
                <a:solidFill>
                  <a:prstClr val="black"/>
                </a:solidFill>
                <a:latin typeface="Times New Roman" panose="02020603050405020304" pitchFamily="18" charset="0"/>
                <a:cs typeface="Times New Roman" panose="02020603050405020304" pitchFamily="18" charset="0"/>
              </a:rPr>
              <a:t>Edwin M. Boyer, Esq., </a:t>
            </a:r>
          </a:p>
          <a:p>
            <a:pPr algn="ctr"/>
            <a:r>
              <a:rPr lang="fr-FR" b="1" dirty="0" err="1">
                <a:solidFill>
                  <a:prstClr val="black"/>
                </a:solidFill>
                <a:latin typeface="Times New Roman" panose="02020603050405020304" pitchFamily="18" charset="0"/>
                <a:cs typeface="Times New Roman" panose="02020603050405020304" pitchFamily="18" charset="0"/>
              </a:rPr>
              <a:t>Board</a:t>
            </a:r>
            <a:r>
              <a:rPr lang="fr-FR" b="1" dirty="0">
                <a:solidFill>
                  <a:prstClr val="black"/>
                </a:solidFill>
                <a:latin typeface="Times New Roman" panose="02020603050405020304" pitchFamily="18" charset="0"/>
                <a:cs typeface="Times New Roman" panose="02020603050405020304" pitchFamily="18" charset="0"/>
              </a:rPr>
              <a:t> </a:t>
            </a:r>
            <a:r>
              <a:rPr lang="fr-FR" b="1" dirty="0" err="1">
                <a:solidFill>
                  <a:prstClr val="black"/>
                </a:solidFill>
                <a:latin typeface="Times New Roman" panose="02020603050405020304" pitchFamily="18" charset="0"/>
                <a:cs typeface="Times New Roman" panose="02020603050405020304" pitchFamily="18" charset="0"/>
              </a:rPr>
              <a:t>Certified</a:t>
            </a:r>
            <a:r>
              <a:rPr lang="fr-FR" b="1" dirty="0">
                <a:solidFill>
                  <a:prstClr val="black"/>
                </a:solidFill>
                <a:latin typeface="Times New Roman" panose="02020603050405020304" pitchFamily="18" charset="0"/>
                <a:cs typeface="Times New Roman" panose="02020603050405020304" pitchFamily="18" charset="0"/>
              </a:rPr>
              <a:t> Elder Law Attorney</a:t>
            </a:r>
          </a:p>
          <a:p>
            <a:pPr algn="ctr"/>
            <a:r>
              <a:rPr lang="fr-FR" b="1" dirty="0">
                <a:solidFill>
                  <a:prstClr val="black"/>
                </a:solidFill>
                <a:latin typeface="Times New Roman" panose="02020603050405020304" pitchFamily="18" charset="0"/>
                <a:cs typeface="Times New Roman" panose="02020603050405020304" pitchFamily="18" charset="0"/>
              </a:rPr>
              <a:t>Boyer &amp; Boyer, P.A.</a:t>
            </a:r>
          </a:p>
          <a:p>
            <a:pPr algn="ctr"/>
            <a:r>
              <a:rPr lang="fr-FR" b="1" dirty="0">
                <a:solidFill>
                  <a:prstClr val="black"/>
                </a:solidFill>
                <a:latin typeface="Times New Roman" panose="02020603050405020304" pitchFamily="18" charset="0"/>
                <a:cs typeface="Times New Roman" panose="02020603050405020304" pitchFamily="18" charset="0"/>
              </a:rPr>
              <a:t>Sarasota Florida</a:t>
            </a:r>
          </a:p>
          <a:p>
            <a:pPr algn="ctr"/>
            <a:r>
              <a:rPr lang="fr-FR" b="1" dirty="0">
                <a:solidFill>
                  <a:prstClr val="black"/>
                </a:solidFill>
                <a:latin typeface="Times New Roman" panose="02020603050405020304" pitchFamily="18" charset="0"/>
                <a:cs typeface="Times New Roman" panose="02020603050405020304" pitchFamily="18" charset="0"/>
              </a:rPr>
              <a:t>941 365 2304</a:t>
            </a:r>
          </a:p>
          <a:p>
            <a:pPr algn="ctr"/>
            <a:r>
              <a:rPr lang="fr-FR" b="1" err="1">
                <a:solidFill>
                  <a:prstClr val="black"/>
                </a:solidFill>
                <a:latin typeface="Times New Roman" panose="02020603050405020304" pitchFamily="18" charset="0"/>
                <a:cs typeface="Times New Roman" panose="02020603050405020304" pitchFamily="18" charset="0"/>
              </a:rPr>
              <a:t>emboyer</a:t>
            </a:r>
            <a:r>
              <a:rPr lang="fr-FR" b="1">
                <a:solidFill>
                  <a:prstClr val="black"/>
                </a:solidFill>
                <a:latin typeface="Times New Roman" panose="02020603050405020304" pitchFamily="18" charset="0"/>
                <a:cs typeface="Times New Roman" panose="02020603050405020304" pitchFamily="18" charset="0"/>
              </a:rPr>
              <a:t>@boyerboyer.com</a:t>
            </a:r>
            <a:endParaRPr lang="en-US" b="1" dirty="0">
              <a:solidFill>
                <a:prstClr val="black"/>
              </a:solidFill>
            </a:endParaRPr>
          </a:p>
          <a:p>
            <a:pPr algn="ctr"/>
            <a:endParaRPr lang="en-US" dirty="0"/>
          </a:p>
        </p:txBody>
      </p:sp>
      <p:sp>
        <p:nvSpPr>
          <p:cNvPr id="8" name="Rectangle 7"/>
          <p:cNvSpPr/>
          <p:nvPr/>
        </p:nvSpPr>
        <p:spPr>
          <a:xfrm>
            <a:off x="609600" y="3886200"/>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14800"/>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86200"/>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457200" y="27463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a:t>Residents Rights – The Foundation </a:t>
            </a:r>
          </a:p>
        </p:txBody>
      </p:sp>
      <p:sp>
        <p:nvSpPr>
          <p:cNvPr id="15" name="Content Placeholder 2"/>
          <p:cNvSpPr txBox="1">
            <a:spLocks/>
          </p:cNvSpPr>
          <p:nvPr/>
        </p:nvSpPr>
        <p:spPr>
          <a:xfrm>
            <a:off x="495300" y="1126362"/>
            <a:ext cx="8229600" cy="489343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a:t>These foundation rights come under the following categories</a:t>
            </a:r>
          </a:p>
          <a:p>
            <a:pPr lvl="1"/>
            <a:r>
              <a:rPr lang="en-US" altLang="en-US" sz="2400" dirty="0"/>
              <a:t>Respect and Dignity</a:t>
            </a:r>
          </a:p>
          <a:p>
            <a:pPr lvl="1"/>
            <a:r>
              <a:rPr lang="en-US" altLang="en-US" sz="2400" dirty="0"/>
              <a:t>Self-determination</a:t>
            </a:r>
          </a:p>
          <a:p>
            <a:pPr lvl="1"/>
            <a:r>
              <a:rPr lang="en-US" altLang="en-US" sz="2400" dirty="0"/>
              <a:t>Planning and implementing care and choosing a physician</a:t>
            </a:r>
          </a:p>
          <a:p>
            <a:pPr lvl="1"/>
            <a:r>
              <a:rPr lang="en-US" altLang="en-US" sz="2400" dirty="0"/>
              <a:t>Information and communication</a:t>
            </a:r>
          </a:p>
          <a:p>
            <a:pPr lvl="1"/>
            <a:r>
              <a:rPr lang="en-US" altLang="en-US" sz="2400" dirty="0"/>
              <a:t>Privacy and confidentiality</a:t>
            </a:r>
          </a:p>
          <a:p>
            <a:pPr lvl="1"/>
            <a:r>
              <a:rPr lang="en-US" altLang="en-US" sz="2400" dirty="0"/>
              <a:t>Safe environment</a:t>
            </a:r>
          </a:p>
          <a:p>
            <a:pPr lvl="1"/>
            <a:r>
              <a:rPr lang="en-US" altLang="en-US" sz="2400" dirty="0"/>
              <a:t>Notices </a:t>
            </a:r>
          </a:p>
          <a:p>
            <a:r>
              <a:rPr lang="en-US" altLang="en-US" sz="2800" dirty="0"/>
              <a:t>They include the following specific rights:</a:t>
            </a:r>
          </a:p>
          <a:p>
            <a:endParaRPr lang="en-US" altLang="en-US" dirty="0"/>
          </a:p>
        </p:txBody>
      </p:sp>
    </p:spTree>
    <p:extLst>
      <p:ext uri="{BB962C8B-B14F-4D97-AF65-F5344CB8AC3E}">
        <p14:creationId xmlns:p14="http://schemas.microsoft.com/office/powerpoint/2010/main" val="222142126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7B1F82-09DD-4E0C-AD23-CC24EDF29F1C}"/>
              </a:ext>
            </a:extLst>
          </p:cNvPr>
          <p:cNvSpPr txBox="1"/>
          <p:nvPr/>
        </p:nvSpPr>
        <p:spPr>
          <a:xfrm>
            <a:off x="3657600" y="1981200"/>
            <a:ext cx="2146165" cy="1200329"/>
          </a:xfrm>
          <a:prstGeom prst="rect">
            <a:avLst/>
          </a:prstGeom>
          <a:noFill/>
        </p:spPr>
        <p:txBody>
          <a:bodyPr wrap="none" rtlCol="0">
            <a:spAutoFit/>
          </a:bodyPr>
          <a:lstStyle/>
          <a:p>
            <a:r>
              <a:rPr lang="en-US" sz="3600" b="1" dirty="0"/>
              <a:t>Be Careful</a:t>
            </a:r>
          </a:p>
          <a:p>
            <a:r>
              <a:rPr lang="en-US" sz="3600" b="1" dirty="0"/>
              <a:t>Out There</a:t>
            </a:r>
          </a:p>
        </p:txBody>
      </p:sp>
    </p:spTree>
    <p:extLst>
      <p:ext uri="{BB962C8B-B14F-4D97-AF65-F5344CB8AC3E}">
        <p14:creationId xmlns:p14="http://schemas.microsoft.com/office/powerpoint/2010/main" val="1900146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86200"/>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457200" y="27463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a:t>42 C.F.R. 483.10</a:t>
            </a:r>
          </a:p>
        </p:txBody>
      </p:sp>
      <p:sp>
        <p:nvSpPr>
          <p:cNvPr id="15" name="Content Placeholder 2"/>
          <p:cNvSpPr txBox="1">
            <a:spLocks/>
          </p:cNvSpPr>
          <p:nvPr/>
        </p:nvSpPr>
        <p:spPr>
          <a:xfrm>
            <a:off x="152400" y="993070"/>
            <a:ext cx="8839200" cy="540773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ea typeface="ＭＳ Ｐゴシック" charset="0"/>
              </a:rPr>
              <a:t>Exercise his or her rights</a:t>
            </a:r>
          </a:p>
          <a:p>
            <a:r>
              <a:rPr lang="en-US" sz="2800" dirty="0">
                <a:ea typeface="ＭＳ Ｐゴシック" charset="0"/>
              </a:rPr>
              <a:t>Be informed about what rights you have</a:t>
            </a:r>
          </a:p>
          <a:p>
            <a:r>
              <a:rPr lang="en-US" sz="2800" dirty="0">
                <a:ea typeface="ＭＳ Ｐゴシック" charset="0"/>
              </a:rPr>
              <a:t>If you wish, let facility manage funds</a:t>
            </a:r>
          </a:p>
          <a:p>
            <a:r>
              <a:rPr lang="en-US" altLang="en-US" sz="2800" dirty="0"/>
              <a:t>Choose a physician and treatment, and participate</a:t>
            </a:r>
          </a:p>
          <a:p>
            <a:r>
              <a:rPr lang="en-US" altLang="en-US" sz="2800" dirty="0"/>
              <a:t>Privacy and confidentiality</a:t>
            </a:r>
          </a:p>
          <a:p>
            <a:r>
              <a:rPr lang="en-US" altLang="en-US" sz="2800" dirty="0"/>
              <a:t>Voice grievances and get a response and resolution</a:t>
            </a:r>
          </a:p>
          <a:p>
            <a:r>
              <a:rPr lang="en-US" altLang="en-US" sz="2800" dirty="0"/>
              <a:t>examine surveys</a:t>
            </a:r>
          </a:p>
          <a:p>
            <a:r>
              <a:rPr lang="en-US" altLang="en-US" sz="2800" dirty="0"/>
              <a:t>Work or not work</a:t>
            </a:r>
          </a:p>
          <a:p>
            <a:r>
              <a:rPr lang="en-US" altLang="en-US" sz="2800" dirty="0"/>
              <a:t>Privacy in communication's (mail, cell, phone, etc.)</a:t>
            </a:r>
          </a:p>
          <a:p>
            <a:r>
              <a:rPr lang="en-US" altLang="en-US" sz="2800" dirty="0"/>
              <a:t>Visit and be visited in and out of facility</a:t>
            </a:r>
          </a:p>
        </p:txBody>
      </p:sp>
    </p:spTree>
    <p:extLst>
      <p:ext uri="{BB962C8B-B14F-4D97-AF65-F5344CB8AC3E}">
        <p14:creationId xmlns:p14="http://schemas.microsoft.com/office/powerpoint/2010/main" val="1367124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86200"/>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457200" y="27463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a:t>42 C.F.R. 483.10</a:t>
            </a:r>
          </a:p>
        </p:txBody>
      </p:sp>
      <p:sp>
        <p:nvSpPr>
          <p:cNvPr id="15" name="Content Placeholder 2"/>
          <p:cNvSpPr txBox="1">
            <a:spLocks/>
          </p:cNvSpPr>
          <p:nvPr/>
        </p:nvSpPr>
        <p:spPr>
          <a:xfrm>
            <a:off x="513798" y="907350"/>
            <a:ext cx="8229600" cy="489343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a:t>Access to medical records</a:t>
            </a:r>
          </a:p>
          <a:p>
            <a:r>
              <a:rPr lang="en-US" altLang="en-US" sz="2800" dirty="0"/>
              <a:t>Access to people outside facility</a:t>
            </a:r>
          </a:p>
          <a:p>
            <a:r>
              <a:rPr lang="en-US" altLang="en-US" sz="2800" dirty="0"/>
              <a:t>Retain and use personal possessions.</a:t>
            </a:r>
          </a:p>
          <a:p>
            <a:r>
              <a:rPr lang="en-US" altLang="en-US" sz="2800" dirty="0"/>
              <a:t>Share room with spouse (includes same sex) </a:t>
            </a:r>
          </a:p>
          <a:p>
            <a:r>
              <a:rPr lang="en-US" altLang="en-US" sz="2800" dirty="0"/>
              <a:t>Self-administer meds</a:t>
            </a:r>
          </a:p>
          <a:p>
            <a:r>
              <a:rPr lang="en-US" altLang="en-US" sz="2800" dirty="0"/>
              <a:t>Refuse transfer from distinct part  </a:t>
            </a:r>
          </a:p>
          <a:p>
            <a:r>
              <a:rPr lang="en-US" altLang="en-US" sz="2800" dirty="0"/>
              <a:t>Free from restraints</a:t>
            </a:r>
          </a:p>
          <a:p>
            <a:r>
              <a:rPr lang="en-US" altLang="en-US" sz="2800" dirty="0"/>
              <a:t>Reasonable accommodation of needs</a:t>
            </a:r>
          </a:p>
          <a:p>
            <a:r>
              <a:rPr lang="en-US" altLang="en-US" sz="2800" dirty="0"/>
              <a:t>Safe environment</a:t>
            </a:r>
          </a:p>
          <a:p>
            <a:r>
              <a:rPr lang="en-US" altLang="en-US" sz="2800" dirty="0"/>
              <a:t>Participate in activities and times</a:t>
            </a:r>
          </a:p>
        </p:txBody>
      </p:sp>
    </p:spTree>
    <p:extLst>
      <p:ext uri="{BB962C8B-B14F-4D97-AF65-F5344CB8AC3E}">
        <p14:creationId xmlns:p14="http://schemas.microsoft.com/office/powerpoint/2010/main" val="126007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3985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52400" y="916939"/>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6" name="Content Placeholder 2"/>
          <p:cNvSpPr txBox="1">
            <a:spLocks/>
          </p:cNvSpPr>
          <p:nvPr/>
        </p:nvSpPr>
        <p:spPr>
          <a:xfrm>
            <a:off x="914400" y="1694020"/>
            <a:ext cx="82296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t>42 C.F.R. 483.12 Freedom From Abuse, Neglect, and Exploitation  </a:t>
            </a:r>
            <a:r>
              <a:rPr lang="en-US" altLang="en-US" b="1" dirty="0">
                <a:solidFill>
                  <a:schemeClr val="accent2">
                    <a:lumMod val="75000"/>
                  </a:schemeClr>
                </a:solidFill>
              </a:rPr>
              <a:t>(New) </a:t>
            </a:r>
          </a:p>
          <a:p>
            <a:r>
              <a:rPr lang="en-US" altLang="en-US" dirty="0"/>
              <a:t>42 C.F.R. 483.15 Admission, Transfer, and Discharge</a:t>
            </a:r>
          </a:p>
          <a:p>
            <a:r>
              <a:rPr lang="en-US" altLang="en-US" dirty="0"/>
              <a:t>42 C.F.R. 483.21 Comprehensive Person-Centered Care Planning </a:t>
            </a:r>
            <a:r>
              <a:rPr lang="en-US" altLang="en-US" b="1" dirty="0">
                <a:solidFill>
                  <a:schemeClr val="accent2">
                    <a:lumMod val="75000"/>
                  </a:schemeClr>
                </a:solidFill>
              </a:rPr>
              <a:t>(New) </a:t>
            </a:r>
            <a:endParaRPr lang="en-US" altLang="en-US" dirty="0"/>
          </a:p>
          <a:p>
            <a:r>
              <a:rPr lang="en-US" altLang="en-US" dirty="0"/>
              <a:t>42 C.F.R. 483.24 Quality of Life</a:t>
            </a:r>
          </a:p>
          <a:p>
            <a:r>
              <a:rPr lang="en-US" altLang="en-US" dirty="0"/>
              <a:t>42 C.F.R. 483.24 Quality of Care</a:t>
            </a:r>
          </a:p>
          <a:p>
            <a:endParaRPr lang="en-US" altLang="en-US" dirty="0"/>
          </a:p>
          <a:p>
            <a:endParaRPr lang="en-US" altLang="en-US" dirty="0"/>
          </a:p>
        </p:txBody>
      </p:sp>
      <p:sp>
        <p:nvSpPr>
          <p:cNvPr id="17" name="Title 1"/>
          <p:cNvSpPr txBox="1">
            <a:spLocks/>
          </p:cNvSpPr>
          <p:nvPr/>
        </p:nvSpPr>
        <p:spPr>
          <a:xfrm>
            <a:off x="448887" y="201547"/>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a:t>Nursing Home Residents Rights</a:t>
            </a:r>
          </a:p>
          <a:p>
            <a:r>
              <a:rPr lang="en-US" altLang="en-US" b="1" dirty="0"/>
              <a:t>The Rest</a:t>
            </a:r>
          </a:p>
        </p:txBody>
      </p:sp>
    </p:spTree>
    <p:extLst>
      <p:ext uri="{BB962C8B-B14F-4D97-AF65-F5344CB8AC3E}">
        <p14:creationId xmlns:p14="http://schemas.microsoft.com/office/powerpoint/2010/main" val="4285838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Slide Number Placeholder 3"/>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0C8CD82C-F9B6-45FE-9A3C-5FCA7E8B8316}" type="slidenum">
              <a:rPr lang="en-US" altLang="en-US" sz="1200">
                <a:solidFill>
                  <a:srgbClr val="898989"/>
                </a:solidFill>
                <a:latin typeface="Times New Roman" panose="02020603050405020304" pitchFamily="18" charset="0"/>
              </a:rPr>
              <a:pPr>
                <a:spcBef>
                  <a:spcPct val="0"/>
                </a:spcBef>
                <a:buFontTx/>
                <a:buNone/>
              </a:pPr>
              <a:t>14</a:t>
            </a:fld>
            <a:endParaRPr lang="en-US" altLang="en-US" sz="1200" dirty="0">
              <a:solidFill>
                <a:srgbClr val="898989"/>
              </a:solidFill>
              <a:latin typeface="Times New Roman" panose="02020603050405020304" pitchFamily="18" charset="0"/>
            </a:endParaRPr>
          </a:p>
        </p:txBody>
      </p:sp>
      <p:sp>
        <p:nvSpPr>
          <p:cNvPr id="29702" name="TextBox 7"/>
          <p:cNvSpPr txBox="1">
            <a:spLocks noChangeArrowheads="1"/>
          </p:cNvSpPr>
          <p:nvPr/>
        </p:nvSpPr>
        <p:spPr bwMode="auto">
          <a:xfrm>
            <a:off x="457200" y="457200"/>
            <a:ext cx="8669168" cy="550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AutoNum type="arabicPeriod"/>
            </a:pPr>
            <a:r>
              <a:rPr lang="en-US" altLang="en-US" b="1" dirty="0">
                <a:latin typeface="Times New Roman" panose="02020603050405020304" pitchFamily="18" charset="0"/>
              </a:rPr>
              <a:t>Financial screening</a:t>
            </a:r>
          </a:p>
          <a:p>
            <a:pPr>
              <a:spcBef>
                <a:spcPct val="0"/>
              </a:spcBef>
              <a:buFontTx/>
              <a:buAutoNum type="arabicPeriod"/>
            </a:pPr>
            <a:r>
              <a:rPr lang="en-US" altLang="en-US" b="1" dirty="0">
                <a:latin typeface="Times New Roman" panose="02020603050405020304" pitchFamily="18" charset="0"/>
              </a:rPr>
              <a:t>Bed hold policy</a:t>
            </a:r>
          </a:p>
          <a:p>
            <a:pPr>
              <a:spcBef>
                <a:spcPct val="0"/>
              </a:spcBef>
              <a:buFontTx/>
              <a:buAutoNum type="arabicPeriod"/>
            </a:pPr>
            <a:r>
              <a:rPr lang="en-US" altLang="en-US" b="1" dirty="0">
                <a:latin typeface="Times New Roman" panose="02020603050405020304" pitchFamily="18" charset="0"/>
              </a:rPr>
              <a:t>Medicaid bed availability</a:t>
            </a:r>
          </a:p>
          <a:p>
            <a:pPr>
              <a:spcBef>
                <a:spcPct val="0"/>
              </a:spcBef>
              <a:buFontTx/>
              <a:buAutoNum type="arabicPeriod"/>
            </a:pPr>
            <a:r>
              <a:rPr lang="en-US" altLang="en-US" b="1" dirty="0">
                <a:latin typeface="Times New Roman" panose="02020603050405020304" pitchFamily="18" charset="0"/>
              </a:rPr>
              <a:t>Third party guarantees of payment</a:t>
            </a:r>
          </a:p>
          <a:p>
            <a:pPr>
              <a:spcBef>
                <a:spcPct val="0"/>
              </a:spcBef>
              <a:buFontTx/>
              <a:buAutoNum type="arabicPeriod"/>
            </a:pPr>
            <a:r>
              <a:rPr lang="en-US" altLang="en-US" b="1" dirty="0">
                <a:latin typeface="Times New Roman" panose="02020603050405020304" pitchFamily="18" charset="0"/>
              </a:rPr>
              <a:t>Waiving Medicaid as a condition to admission</a:t>
            </a:r>
          </a:p>
          <a:p>
            <a:pPr>
              <a:spcBef>
                <a:spcPct val="0"/>
              </a:spcBef>
              <a:buFontTx/>
              <a:buAutoNum type="arabicPeriod"/>
            </a:pPr>
            <a:r>
              <a:rPr lang="en-US" altLang="en-US" b="1" dirty="0">
                <a:latin typeface="Times New Roman" panose="02020603050405020304" pitchFamily="18" charset="0"/>
              </a:rPr>
              <a:t>Discharge for change in method of payment</a:t>
            </a:r>
          </a:p>
          <a:p>
            <a:pPr>
              <a:spcBef>
                <a:spcPct val="0"/>
              </a:spcBef>
              <a:buFontTx/>
              <a:buAutoNum type="arabicPeriod"/>
            </a:pPr>
            <a:r>
              <a:rPr lang="en-US" altLang="en-US" b="1" dirty="0">
                <a:latin typeface="Times New Roman" panose="02020603050405020304" pitchFamily="18" charset="0"/>
              </a:rPr>
              <a:t>Discharge because no Medicaid bed available</a:t>
            </a:r>
          </a:p>
          <a:p>
            <a:pPr>
              <a:spcBef>
                <a:spcPct val="0"/>
              </a:spcBef>
              <a:buFontTx/>
              <a:buAutoNum type="arabicPeriod"/>
            </a:pPr>
            <a:r>
              <a:rPr lang="en-US" altLang="en-US" b="1" dirty="0">
                <a:latin typeface="Times New Roman" panose="02020603050405020304" pitchFamily="18" charset="0"/>
              </a:rPr>
              <a:t>Property issues</a:t>
            </a:r>
          </a:p>
          <a:p>
            <a:pPr>
              <a:spcBef>
                <a:spcPct val="0"/>
              </a:spcBef>
              <a:buFontTx/>
              <a:buAutoNum type="arabicPeriod"/>
            </a:pPr>
            <a:r>
              <a:rPr lang="en-US" altLang="en-US" b="1" dirty="0">
                <a:latin typeface="Times New Roman" panose="02020603050405020304" pitchFamily="18" charset="0"/>
              </a:rPr>
              <a:t>Privacy issues</a:t>
            </a:r>
          </a:p>
          <a:p>
            <a:pPr>
              <a:spcBef>
                <a:spcPct val="0"/>
              </a:spcBef>
              <a:buFontTx/>
              <a:buAutoNum type="arabicPeriod"/>
            </a:pPr>
            <a:r>
              <a:rPr lang="en-US" altLang="en-US" b="1" dirty="0">
                <a:latin typeface="Times New Roman" panose="02020603050405020304" pitchFamily="18" charset="0"/>
              </a:rPr>
              <a:t>Access issues</a:t>
            </a:r>
          </a:p>
          <a:p>
            <a:pPr>
              <a:spcBef>
                <a:spcPct val="0"/>
              </a:spcBef>
              <a:buFontTx/>
              <a:buAutoNum type="arabicPeriod"/>
            </a:pPr>
            <a:endParaRPr lang="en-US" altLang="en-US" b="1" dirty="0">
              <a:latin typeface="Times New Roman" panose="02020603050405020304" pitchFamily="18" charset="0"/>
            </a:endParaRPr>
          </a:p>
        </p:txBody>
      </p:sp>
      <p:sp>
        <p:nvSpPr>
          <p:cNvPr id="4" name="TextBox 3"/>
          <p:cNvSpPr txBox="1"/>
          <p:nvPr/>
        </p:nvSpPr>
        <p:spPr>
          <a:xfrm>
            <a:off x="4272952" y="4396740"/>
            <a:ext cx="4379212" cy="1569660"/>
          </a:xfrm>
          <a:prstGeom prst="rect">
            <a:avLst/>
          </a:prstGeom>
          <a:noFill/>
        </p:spPr>
        <p:txBody>
          <a:bodyPr wrap="none" rtlCol="0">
            <a:spAutoFit/>
          </a:bodyPr>
          <a:lstStyle/>
          <a:p>
            <a:r>
              <a:rPr lang="en-US" sz="4800" b="1" dirty="0"/>
              <a:t>   Most Common</a:t>
            </a:r>
          </a:p>
          <a:p>
            <a:r>
              <a:rPr lang="en-US" sz="4800" b="1" dirty="0"/>
              <a:t>          Abuses</a:t>
            </a:r>
          </a:p>
        </p:txBody>
      </p:sp>
    </p:spTree>
    <p:extLst>
      <p:ext uri="{BB962C8B-B14F-4D97-AF65-F5344CB8AC3E}">
        <p14:creationId xmlns:p14="http://schemas.microsoft.com/office/powerpoint/2010/main" val="1435223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1E7F0D-3E64-41BE-946A-807F31781C5F}"/>
              </a:ext>
            </a:extLst>
          </p:cNvPr>
          <p:cNvSpPr/>
          <p:nvPr/>
        </p:nvSpPr>
        <p:spPr>
          <a:xfrm>
            <a:off x="838200" y="609600"/>
            <a:ext cx="7467600" cy="1200329"/>
          </a:xfrm>
          <a:prstGeom prst="rect">
            <a:avLst/>
          </a:prstGeom>
        </p:spPr>
        <p:txBody>
          <a:bodyPr wrap="square">
            <a:spAutoFit/>
          </a:bodyPr>
          <a:lstStyle/>
          <a:p>
            <a:pPr algn="ctr"/>
            <a:r>
              <a:rPr lang="en-US" sz="3600" b="1" dirty="0"/>
              <a:t>Part 2 - Resident Rights Advocacy</a:t>
            </a:r>
            <a:br>
              <a:rPr lang="en-US" sz="3600" b="1" dirty="0"/>
            </a:br>
            <a:r>
              <a:rPr lang="en-US" sz="3600" b="1" dirty="0"/>
              <a:t>The Story of Ted, Maria, and Anna </a:t>
            </a:r>
          </a:p>
        </p:txBody>
      </p:sp>
      <p:sp>
        <p:nvSpPr>
          <p:cNvPr id="7" name="Rectangle 6">
            <a:extLst>
              <a:ext uri="{FF2B5EF4-FFF2-40B4-BE49-F238E27FC236}">
                <a16:creationId xmlns:a16="http://schemas.microsoft.com/office/drawing/2014/main" id="{5A066029-D6FF-4E05-B39C-71344F83952D}"/>
              </a:ext>
            </a:extLst>
          </p:cNvPr>
          <p:cNvSpPr/>
          <p:nvPr/>
        </p:nvSpPr>
        <p:spPr>
          <a:xfrm>
            <a:off x="-904875" y="2209800"/>
            <a:ext cx="10953750" cy="3539430"/>
          </a:xfrm>
          <a:prstGeom prst="rect">
            <a:avLst/>
          </a:prstGeom>
        </p:spPr>
        <p:txBody>
          <a:bodyPr wrap="square">
            <a:spAutoFit/>
          </a:bodyPr>
          <a:lstStyle/>
          <a:p>
            <a:pPr algn="ctr"/>
            <a:r>
              <a:rPr lang="en-US" sz="3200" b="1" dirty="0"/>
              <a:t>Ted now lives at Cairnholm SNF with his Friends </a:t>
            </a:r>
          </a:p>
          <a:p>
            <a:pPr algn="ctr"/>
            <a:r>
              <a:rPr lang="en-US" sz="3200" b="1" dirty="0"/>
              <a:t>Maria and Anna. </a:t>
            </a:r>
          </a:p>
          <a:p>
            <a:pPr algn="ctr"/>
            <a:endParaRPr lang="en-US" sz="3200" b="1" dirty="0"/>
          </a:p>
          <a:p>
            <a:pPr algn="ctr"/>
            <a:r>
              <a:rPr lang="en-US" sz="3200" b="1" dirty="0"/>
              <a:t>Life is good but Sometimes it has </a:t>
            </a:r>
          </a:p>
          <a:p>
            <a:pPr algn="ctr"/>
            <a:r>
              <a:rPr lang="en-US" sz="3200" b="1" dirty="0"/>
              <a:t>it’s challenges. Like When Ted Was Admitted.</a:t>
            </a:r>
          </a:p>
          <a:p>
            <a:pPr algn="ctr"/>
            <a:r>
              <a:rPr lang="en-US" sz="3200" b="1" dirty="0"/>
              <a:t>Lets visit.</a:t>
            </a:r>
          </a:p>
          <a:p>
            <a:pPr algn="ctr"/>
            <a:endParaRPr lang="en-US" sz="3200" b="1" dirty="0"/>
          </a:p>
        </p:txBody>
      </p:sp>
    </p:spTree>
    <p:extLst>
      <p:ext uri="{BB962C8B-B14F-4D97-AF65-F5344CB8AC3E}">
        <p14:creationId xmlns:p14="http://schemas.microsoft.com/office/powerpoint/2010/main" val="883038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pPr>
              <a:defRPr/>
            </a:pPr>
            <a:r>
              <a:rPr lang="en-US" dirty="0">
                <a:ea typeface="+mj-ea"/>
                <a:cs typeface="+mj-cs"/>
              </a:rPr>
              <a:t>Admission, Transfer</a:t>
            </a:r>
            <a:br>
              <a:rPr lang="en-US" dirty="0">
                <a:ea typeface="+mj-ea"/>
                <a:cs typeface="+mj-cs"/>
              </a:rPr>
            </a:br>
            <a:r>
              <a:rPr lang="en-US" dirty="0">
                <a:ea typeface="+mj-ea"/>
                <a:cs typeface="+mj-cs"/>
              </a:rPr>
              <a:t>and Discharge Rights</a:t>
            </a:r>
          </a:p>
        </p:txBody>
      </p:sp>
      <p:sp>
        <p:nvSpPr>
          <p:cNvPr id="64516" name="TextBox 2"/>
          <p:cNvSpPr txBox="1">
            <a:spLocks noChangeArrowheads="1"/>
          </p:cNvSpPr>
          <p:nvPr/>
        </p:nvSpPr>
        <p:spPr bwMode="auto">
          <a:xfrm>
            <a:off x="1447800" y="5029200"/>
            <a:ext cx="6018213" cy="144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4400" b="1" dirty="0">
                <a:solidFill>
                  <a:schemeClr val="bg1"/>
                </a:solidFill>
                <a:latin typeface="Tahoma" panose="020B0604030504040204" pitchFamily="34" charset="0"/>
              </a:rPr>
              <a:t>Admission Transfer</a:t>
            </a:r>
          </a:p>
          <a:p>
            <a:pPr algn="ctr">
              <a:spcBef>
                <a:spcPct val="0"/>
              </a:spcBef>
              <a:buFontTx/>
              <a:buNone/>
            </a:pPr>
            <a:r>
              <a:rPr lang="en-US" altLang="en-US" sz="4400" b="1" dirty="0">
                <a:solidFill>
                  <a:schemeClr val="bg1"/>
                </a:solidFill>
                <a:latin typeface="Tahoma" panose="020B0604030504040204" pitchFamily="34" charset="0"/>
              </a:rPr>
              <a:t>and Discharge Cases</a:t>
            </a:r>
          </a:p>
        </p:txBody>
      </p:sp>
    </p:spTree>
    <p:extLst>
      <p:ext uri="{BB962C8B-B14F-4D97-AF65-F5344CB8AC3E}">
        <p14:creationId xmlns:p14="http://schemas.microsoft.com/office/powerpoint/2010/main" val="3966162892"/>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34043" y="76200"/>
            <a:ext cx="8229600" cy="1143000"/>
          </a:xfrm>
        </p:spPr>
        <p:txBody>
          <a:bodyPr>
            <a:normAutofit/>
          </a:bodyPr>
          <a:lstStyle/>
          <a:p>
            <a:r>
              <a:rPr lang="en-US" altLang="en-US" dirty="0"/>
              <a:t>Ted’s Admission to Cairnholm</a:t>
            </a:r>
          </a:p>
        </p:txBody>
      </p:sp>
      <p:sp>
        <p:nvSpPr>
          <p:cNvPr id="67587" name="Content Placeholder 2"/>
          <p:cNvSpPr>
            <a:spLocks noGrp="1"/>
          </p:cNvSpPr>
          <p:nvPr>
            <p:ph idx="1"/>
          </p:nvPr>
        </p:nvSpPr>
        <p:spPr>
          <a:xfrm>
            <a:off x="100074" y="1066800"/>
            <a:ext cx="8611194" cy="5622925"/>
          </a:xfrm>
        </p:spPr>
        <p:txBody>
          <a:bodyPr>
            <a:normAutofit/>
          </a:bodyPr>
          <a:lstStyle/>
          <a:p>
            <a:r>
              <a:rPr lang="en-US" altLang="en-US" dirty="0"/>
              <a:t>Ted met with Mrs. Peregrine, the owner and admissions director at Cairnholm SNF.  Ted does not have much money.  She asked him to submit a financial statement showing that he could pay private pay for at least three years.  She also asked if his family would become a sustaining member of their Charity that supported her nearby children’s home for orphans.  That sounds peculiar so he asks you what to do</a:t>
            </a:r>
          </a:p>
        </p:txBody>
      </p:sp>
      <p:sp>
        <p:nvSpPr>
          <p:cNvPr id="67588" name="Slide Number Placeholder 3"/>
          <p:cNvSpPr>
            <a:spLocks noGrp="1"/>
          </p:cNvSpPr>
          <p:nvPr>
            <p:ph type="sldNum" sz="quarter" idx="10"/>
          </p:nvPr>
        </p:nvSpPr>
        <p:spPr bwMode="auto">
          <a:xfrm>
            <a:off x="457200" y="632460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F416482-BA79-4F82-94A4-5B90FF4F2F0D}" type="slidenum">
              <a:rPr lang="en-US" altLang="en-US" sz="1200" smtClean="0">
                <a:solidFill>
                  <a:srgbClr val="898989"/>
                </a:solidFill>
                <a:latin typeface="Times New Roman" panose="02020603050405020304" pitchFamily="18" charset="0"/>
              </a:rPr>
              <a:pPr>
                <a:spcBef>
                  <a:spcPct val="0"/>
                </a:spcBef>
                <a:buFontTx/>
                <a:buNone/>
              </a:pPr>
              <a:t>17</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2003612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38150" y="152400"/>
            <a:ext cx="8229600" cy="1143000"/>
          </a:xfrm>
        </p:spPr>
        <p:txBody>
          <a:bodyPr>
            <a:normAutofit/>
          </a:bodyPr>
          <a:lstStyle/>
          <a:p>
            <a:pPr>
              <a:defRPr/>
            </a:pPr>
            <a:r>
              <a:rPr lang="en-US" altLang="en-US" sz="3600" b="1" dirty="0"/>
              <a:t>42 C.F.R. 483.15(a) Admission Policy</a:t>
            </a:r>
            <a:endParaRPr lang="en-US" sz="3600" b="1" dirty="0">
              <a:latin typeface="Times New Roman" charset="0"/>
              <a:ea typeface="ＭＳ Ｐゴシック" charset="0"/>
              <a:cs typeface="+mj-cs"/>
            </a:endParaRPr>
          </a:p>
        </p:txBody>
      </p:sp>
      <p:sp>
        <p:nvSpPr>
          <p:cNvPr id="18435" name="Rectangle 3"/>
          <p:cNvSpPr>
            <a:spLocks noGrp="1" noChangeArrowheads="1"/>
          </p:cNvSpPr>
          <p:nvPr>
            <p:ph type="body" idx="1"/>
          </p:nvPr>
        </p:nvSpPr>
        <p:spPr>
          <a:xfrm>
            <a:off x="310218" y="1056005"/>
            <a:ext cx="8229600" cy="5029200"/>
          </a:xfrm>
        </p:spPr>
        <p:txBody>
          <a:bodyPr>
            <a:noAutofit/>
          </a:bodyPr>
          <a:lstStyle/>
          <a:p>
            <a:pPr>
              <a:buFont typeface="Arial" charset="0"/>
              <a:buChar char="•"/>
              <a:defRPr/>
            </a:pPr>
            <a:r>
              <a:rPr lang="en-US" sz="2800" b="1" dirty="0">
                <a:latin typeface="Times New Roman" charset="0"/>
                <a:ea typeface="ＭＳ Ｐゴシック" charset="0"/>
                <a:cs typeface="+mn-cs"/>
              </a:rPr>
              <a:t>(a)(2) </a:t>
            </a:r>
            <a:r>
              <a:rPr lang="en-US" sz="2800" dirty="0">
                <a:latin typeface="Times New Roman" charset="0"/>
                <a:ea typeface="ＭＳ Ｐゴシック" charset="0"/>
                <a:cs typeface="+mn-cs"/>
              </a:rPr>
              <a:t>A facility Cannot request of require a potential resident to waive any rights under this subsection or applicable state federal or local licensing laws including, as a condition of admission including:</a:t>
            </a:r>
          </a:p>
          <a:p>
            <a:pPr>
              <a:buFont typeface="Arial" charset="0"/>
              <a:buChar char="•"/>
              <a:defRPr/>
            </a:pPr>
            <a:r>
              <a:rPr lang="en-US" sz="2800" b="1" dirty="0">
                <a:latin typeface="Times New Roman" charset="0"/>
                <a:ea typeface="ＭＳ Ｐゴシック" charset="0"/>
                <a:cs typeface="+mn-cs"/>
              </a:rPr>
              <a:t>(i)(ii) </a:t>
            </a:r>
            <a:r>
              <a:rPr lang="en-US" sz="2800" dirty="0">
                <a:latin typeface="Times New Roman" charset="0"/>
                <a:ea typeface="ＭＳ Ｐゴシック" charset="0"/>
                <a:cs typeface="+mn-cs"/>
              </a:rPr>
              <a:t>Right to Medicare or Medicaid benefits or</a:t>
            </a:r>
            <a:r>
              <a:rPr lang="en-US" sz="2800" dirty="0">
                <a:latin typeface="Times New Roman" charset="0"/>
                <a:ea typeface="ＭＳ Ｐゴシック" charset="0"/>
              </a:rPr>
              <a:t> oral or written assurances that the resident is not eligible </a:t>
            </a:r>
            <a:r>
              <a:rPr lang="en-US" sz="2800" dirty="0">
                <a:latin typeface="Times New Roman" charset="0"/>
                <a:ea typeface="ＭＳ Ｐゴシック" charset="0"/>
                <a:cs typeface="+mn-cs"/>
              </a:rPr>
              <a:t> </a:t>
            </a:r>
          </a:p>
          <a:p>
            <a:pPr>
              <a:buFont typeface="Arial" charset="0"/>
              <a:buChar char="•"/>
              <a:defRPr/>
            </a:pPr>
            <a:r>
              <a:rPr lang="en-US" sz="2800" b="1" dirty="0">
                <a:latin typeface="Times New Roman" charset="0"/>
                <a:ea typeface="ＭＳ Ｐゴシック" charset="0"/>
                <a:cs typeface="+mn-cs"/>
              </a:rPr>
              <a:t>(iii</a:t>
            </a:r>
            <a:r>
              <a:rPr lang="en-US" sz="2800" dirty="0">
                <a:latin typeface="Times New Roman" charset="0"/>
                <a:ea typeface="ＭＳ Ｐゴシック" charset="0"/>
                <a:cs typeface="+mn-cs"/>
              </a:rPr>
              <a:t>) Liability for loss of personal property</a:t>
            </a:r>
          </a:p>
          <a:p>
            <a:pPr>
              <a:buFont typeface="Arial" charset="0"/>
              <a:buChar char="•"/>
              <a:defRPr/>
            </a:pPr>
            <a:r>
              <a:rPr lang="en-US" sz="2800" b="1" dirty="0">
                <a:latin typeface="Times New Roman" charset="0"/>
                <a:ea typeface="ＭＳ Ｐゴシック" charset="0"/>
                <a:cs typeface="+mn-cs"/>
              </a:rPr>
              <a:t>(3)</a:t>
            </a:r>
            <a:r>
              <a:rPr lang="en-US" sz="2800" dirty="0">
                <a:latin typeface="Times New Roman" charset="0"/>
                <a:ea typeface="ＭＳ Ｐゴシック" charset="0"/>
                <a:cs typeface="+mn-cs"/>
              </a:rPr>
              <a:t> Can’t request or require third party guarantee, or</a:t>
            </a:r>
          </a:p>
          <a:p>
            <a:pPr>
              <a:buFont typeface="Arial" charset="0"/>
              <a:buChar char="•"/>
              <a:defRPr/>
            </a:pPr>
            <a:r>
              <a:rPr lang="en-US" sz="2800" b="1" dirty="0">
                <a:latin typeface="Times New Roman" charset="0"/>
                <a:ea typeface="ＭＳ Ｐゴシック" charset="0"/>
                <a:cs typeface="+mn-cs"/>
              </a:rPr>
              <a:t>(4)</a:t>
            </a:r>
            <a:r>
              <a:rPr lang="en-US" sz="2800" dirty="0">
                <a:latin typeface="Times New Roman" charset="0"/>
                <a:ea typeface="ＭＳ Ｐゴシック" charset="0"/>
                <a:cs typeface="+mn-cs"/>
              </a:rPr>
              <a:t> Gifts or donations from Medicaid residents as condition of admission (does not prohibit charitable donations as long as it is not a condition of admission</a:t>
            </a:r>
          </a:p>
        </p:txBody>
      </p:sp>
    </p:spTree>
    <p:extLst>
      <p:ext uri="{BB962C8B-B14F-4D97-AF65-F5344CB8AC3E}">
        <p14:creationId xmlns:p14="http://schemas.microsoft.com/office/powerpoint/2010/main" val="4050097305"/>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09800" y="2667000"/>
            <a:ext cx="4953000" cy="2677656"/>
          </a:xfrm>
          <a:prstGeom prst="rect">
            <a:avLst/>
          </a:prstGeom>
        </p:spPr>
        <p:txBody>
          <a:bodyPr wrap="square">
            <a:spAutoFit/>
          </a:bodyPr>
          <a:lstStyle/>
          <a:p>
            <a:pPr marL="342900" indent="-342900">
              <a:spcBef>
                <a:spcPct val="0"/>
              </a:spcBef>
              <a:buFontTx/>
              <a:buAutoNum type="arabicPeriod"/>
            </a:pPr>
            <a:r>
              <a:rPr lang="en-US" altLang="en-US" sz="2800" b="1" dirty="0">
                <a:latin typeface="Tahoma" panose="020B0604030504040204" pitchFamily="34" charset="0"/>
              </a:rPr>
              <a:t>Can’t meet the residents needs – safety of others is endangered (Maria)</a:t>
            </a:r>
          </a:p>
          <a:p>
            <a:pPr marL="342900" indent="-342900">
              <a:spcBef>
                <a:spcPct val="0"/>
              </a:spcBef>
              <a:buFontTx/>
              <a:buAutoNum type="arabicPeriod"/>
            </a:pPr>
            <a:r>
              <a:rPr lang="en-US" altLang="en-US" sz="2800" b="1" dirty="0">
                <a:latin typeface="Tahoma" panose="020B0604030504040204" pitchFamily="34" charset="0"/>
              </a:rPr>
              <a:t>Change in method of payment – no Medicaid beds available (Anna)</a:t>
            </a:r>
            <a:endParaRPr lang="en-US" altLang="en-US" sz="2800" b="1" u="sng" dirty="0">
              <a:latin typeface="Tahoma" panose="020B0604030504040204" pitchFamily="34" charset="0"/>
            </a:endParaRPr>
          </a:p>
        </p:txBody>
      </p:sp>
      <p:sp>
        <p:nvSpPr>
          <p:cNvPr id="7" name="TextBox 6"/>
          <p:cNvSpPr txBox="1"/>
          <p:nvPr/>
        </p:nvSpPr>
        <p:spPr>
          <a:xfrm>
            <a:off x="1385679" y="685800"/>
            <a:ext cx="6372642" cy="1446550"/>
          </a:xfrm>
          <a:prstGeom prst="rect">
            <a:avLst/>
          </a:prstGeom>
          <a:noFill/>
        </p:spPr>
        <p:txBody>
          <a:bodyPr wrap="none" rtlCol="0">
            <a:spAutoFit/>
          </a:bodyPr>
          <a:lstStyle/>
          <a:p>
            <a:r>
              <a:rPr lang="en-US" sz="4400" b="1" dirty="0"/>
              <a:t>Most Frequently Litigated</a:t>
            </a:r>
          </a:p>
          <a:p>
            <a:r>
              <a:rPr lang="en-US" sz="4400" b="1" dirty="0"/>
              <a:t>Improper Discharge Cases</a:t>
            </a:r>
          </a:p>
        </p:txBody>
      </p:sp>
    </p:spTree>
    <p:extLst>
      <p:ext uri="{BB962C8B-B14F-4D97-AF65-F5344CB8AC3E}">
        <p14:creationId xmlns:p14="http://schemas.microsoft.com/office/powerpoint/2010/main" val="655611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3DA0DF-0838-4525-BD76-2A589E333602}"/>
              </a:ext>
            </a:extLst>
          </p:cNvPr>
          <p:cNvSpPr txBox="1"/>
          <p:nvPr/>
        </p:nvSpPr>
        <p:spPr>
          <a:xfrm>
            <a:off x="609600" y="1295400"/>
            <a:ext cx="8305800" cy="3970318"/>
          </a:xfrm>
          <a:prstGeom prst="rect">
            <a:avLst/>
          </a:prstGeom>
          <a:noFill/>
        </p:spPr>
        <p:txBody>
          <a:bodyPr wrap="square" rtlCol="0">
            <a:spAutoFit/>
          </a:bodyPr>
          <a:lstStyle/>
          <a:p>
            <a:r>
              <a:rPr lang="en-US" sz="3600" dirty="0"/>
              <a:t>Nursing Home Residents Rights</a:t>
            </a:r>
          </a:p>
          <a:p>
            <a:endParaRPr lang="en-US" sz="3600" dirty="0"/>
          </a:p>
          <a:p>
            <a:r>
              <a:rPr lang="en-US" sz="3600" dirty="0"/>
              <a:t>Part 1 – The Fundamentals</a:t>
            </a:r>
          </a:p>
          <a:p>
            <a:r>
              <a:rPr lang="en-US" sz="3600" dirty="0"/>
              <a:t>Part 2 – The  Adventures of Ted</a:t>
            </a:r>
          </a:p>
          <a:p>
            <a:r>
              <a:rPr lang="en-US" sz="3600" dirty="0"/>
              <a:t>Part 3 – The Further Adventures of Ted</a:t>
            </a:r>
          </a:p>
          <a:p>
            <a:r>
              <a:rPr lang="en-US" sz="3600" dirty="0"/>
              <a:t>Part 4 – Litigating the Residents Rights Case</a:t>
            </a:r>
          </a:p>
        </p:txBody>
      </p:sp>
    </p:spTree>
    <p:extLst>
      <p:ext uri="{BB962C8B-B14F-4D97-AF65-F5344CB8AC3E}">
        <p14:creationId xmlns:p14="http://schemas.microsoft.com/office/powerpoint/2010/main" val="20535737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75656" y="270877"/>
            <a:ext cx="8229600" cy="1143000"/>
          </a:xfrm>
        </p:spPr>
        <p:txBody>
          <a:bodyPr>
            <a:normAutofit fontScale="90000"/>
          </a:bodyPr>
          <a:lstStyle/>
          <a:p>
            <a:r>
              <a:rPr lang="en-US" altLang="en-US" dirty="0"/>
              <a:t>Ted’s Friend Maria</a:t>
            </a:r>
            <a:br>
              <a:rPr lang="en-US" altLang="en-US" dirty="0"/>
            </a:br>
            <a:endParaRPr lang="en-US" altLang="en-US" dirty="0"/>
          </a:p>
        </p:txBody>
      </p:sp>
      <p:sp>
        <p:nvSpPr>
          <p:cNvPr id="67587" name="Content Placeholder 2"/>
          <p:cNvSpPr>
            <a:spLocks noGrp="1"/>
          </p:cNvSpPr>
          <p:nvPr>
            <p:ph idx="1"/>
          </p:nvPr>
        </p:nvSpPr>
        <p:spPr>
          <a:xfrm>
            <a:off x="284859" y="842377"/>
            <a:ext cx="8611194" cy="5622925"/>
          </a:xfrm>
        </p:spPr>
        <p:txBody>
          <a:bodyPr>
            <a:noAutofit/>
          </a:bodyPr>
          <a:lstStyle/>
          <a:p>
            <a:r>
              <a:rPr lang="en-US" altLang="en-US" sz="2800" dirty="0"/>
              <a:t>Maria is a 40 year old lady with a developmental disability.  She lives at Cairnholm SNF.  Her elderly parents cared for her but they died. Her sister became guardian.  You are Court appointed counsel.  She was in the facility because they could not find a group home for her.  Cairnholm got a new administrator, and because of her disruptive behaviors he wanted to discharge her.  He claimed her behavior endangered others and her welfare and needs could not be met.</a:t>
            </a:r>
          </a:p>
          <a:p>
            <a:r>
              <a:rPr lang="en-US" altLang="en-US" sz="2800" b="1" dirty="0"/>
              <a:t>Notice of Discharge – </a:t>
            </a:r>
            <a:r>
              <a:rPr lang="en-US" altLang="en-US" sz="2800" dirty="0"/>
              <a:t>Maria’s needs can no longer be met at the facility and she is a danger to others</a:t>
            </a:r>
          </a:p>
        </p:txBody>
      </p:sp>
      <p:sp>
        <p:nvSpPr>
          <p:cNvPr id="67588" name="Slide Number Placeholder 3"/>
          <p:cNvSpPr>
            <a:spLocks noGrp="1"/>
          </p:cNvSpPr>
          <p:nvPr>
            <p:ph type="sldNum" sz="quarter" idx="10"/>
          </p:nvPr>
        </p:nvSpPr>
        <p:spPr bwMode="auto">
          <a:xfrm>
            <a:off x="457200" y="632460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F416482-BA79-4F82-94A4-5B90FF4F2F0D}" type="slidenum">
              <a:rPr lang="en-US" altLang="en-US" sz="1200" smtClean="0">
                <a:solidFill>
                  <a:srgbClr val="898989"/>
                </a:solidFill>
                <a:latin typeface="Times New Roman" panose="02020603050405020304" pitchFamily="18" charset="0"/>
              </a:rPr>
              <a:pPr>
                <a:spcBef>
                  <a:spcPct val="0"/>
                </a:spcBef>
                <a:buFontTx/>
                <a:buNone/>
              </a:pPr>
              <a:t>20</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3116288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43568" y="298449"/>
            <a:ext cx="8229600" cy="1143000"/>
          </a:xfrm>
        </p:spPr>
        <p:txBody>
          <a:bodyPr>
            <a:normAutofit fontScale="90000"/>
          </a:bodyPr>
          <a:lstStyle/>
          <a:p>
            <a:r>
              <a:rPr lang="en-US" altLang="en-US" dirty="0"/>
              <a:t>Maria</a:t>
            </a:r>
            <a:br>
              <a:rPr lang="en-US" altLang="en-US" dirty="0"/>
            </a:br>
            <a:endParaRPr lang="en-US" altLang="en-US" dirty="0"/>
          </a:p>
        </p:txBody>
      </p:sp>
      <p:sp>
        <p:nvSpPr>
          <p:cNvPr id="67587" name="Content Placeholder 2"/>
          <p:cNvSpPr>
            <a:spLocks noGrp="1"/>
          </p:cNvSpPr>
          <p:nvPr>
            <p:ph idx="1"/>
          </p:nvPr>
        </p:nvSpPr>
        <p:spPr>
          <a:xfrm>
            <a:off x="342306" y="899527"/>
            <a:ext cx="8611194" cy="5622925"/>
          </a:xfrm>
        </p:spPr>
        <p:txBody>
          <a:bodyPr>
            <a:noAutofit/>
          </a:bodyPr>
          <a:lstStyle/>
          <a:p>
            <a:r>
              <a:rPr lang="en-US" altLang="en-US" sz="2800" b="1" dirty="0"/>
              <a:t>History at the facility for 8 months</a:t>
            </a:r>
          </a:p>
          <a:p>
            <a:pPr lvl="1"/>
            <a:r>
              <a:rPr lang="en-US" altLang="en-US" sz="2400" dirty="0"/>
              <a:t>Daytime, she worked at school - no problems</a:t>
            </a:r>
          </a:p>
          <a:p>
            <a:pPr lvl="1"/>
            <a:r>
              <a:rPr lang="en-US" altLang="en-US" sz="2400" dirty="0"/>
              <a:t>She was very disruptive at facility.  They tried re-direction, napkin folding, bedmaking, etc.  School offered behavior mod. Training for staff but they refused.  Maria’s Ativan, and Mellaril, doubled (she was also on Restoril, &amp; Buspar. )  </a:t>
            </a:r>
          </a:p>
          <a:p>
            <a:pPr lvl="1"/>
            <a:r>
              <a:rPr lang="en-US" altLang="en-US" sz="2400" dirty="0"/>
              <a:t>Chart said – “Should be in more appropriate placement like small group home – will get Psych. Eval.”  Dr. said “better suited to facility for mentally retarded”. </a:t>
            </a:r>
          </a:p>
          <a:p>
            <a:pPr lvl="1"/>
            <a:r>
              <a:rPr lang="en-US" altLang="en-US" sz="2400" dirty="0"/>
              <a:t>The facility discussed options with Maria’s sister and gave her two names of other facilities she </a:t>
            </a:r>
            <a:r>
              <a:rPr lang="en-US" altLang="en-US" sz="2400" dirty="0" err="1"/>
              <a:t>cou;ld</a:t>
            </a:r>
            <a:r>
              <a:rPr lang="en-US" altLang="en-US" sz="2400" dirty="0"/>
              <a:t> call.</a:t>
            </a:r>
          </a:p>
          <a:p>
            <a:pPr lvl="1"/>
            <a:r>
              <a:rPr lang="en-US" altLang="en-US" sz="2400" dirty="0"/>
              <a:t>Notice of discharge said location for discharge – home.</a:t>
            </a:r>
          </a:p>
          <a:p>
            <a:pPr lvl="1"/>
            <a:r>
              <a:rPr lang="en-US" altLang="en-US" sz="2400" dirty="0"/>
              <a:t>You file a notice of appeal.</a:t>
            </a:r>
          </a:p>
        </p:txBody>
      </p:sp>
      <p:sp>
        <p:nvSpPr>
          <p:cNvPr id="67588" name="Slide Number Placeholder 3"/>
          <p:cNvSpPr>
            <a:spLocks noGrp="1"/>
          </p:cNvSpPr>
          <p:nvPr>
            <p:ph type="sldNum" sz="quarter" idx="10"/>
          </p:nvPr>
        </p:nvSpPr>
        <p:spPr bwMode="auto">
          <a:xfrm>
            <a:off x="457200" y="632460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F416482-BA79-4F82-94A4-5B90FF4F2F0D}" type="slidenum">
              <a:rPr lang="en-US" altLang="en-US" sz="1200" smtClean="0">
                <a:solidFill>
                  <a:srgbClr val="898989"/>
                </a:solidFill>
                <a:latin typeface="Times New Roman" panose="02020603050405020304" pitchFamily="18" charset="0"/>
              </a:rPr>
              <a:pPr>
                <a:spcBef>
                  <a:spcPct val="0"/>
                </a:spcBef>
                <a:buFontTx/>
                <a:buNone/>
              </a:pPr>
              <a:t>21</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50276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154306"/>
            <a:ext cx="8229600" cy="1143000"/>
          </a:xfrm>
        </p:spPr>
        <p:txBody>
          <a:bodyPr/>
          <a:lstStyle/>
          <a:p>
            <a:r>
              <a:rPr lang="en-US" dirty="0"/>
              <a:t>Anna</a:t>
            </a:r>
          </a:p>
        </p:txBody>
      </p:sp>
      <p:sp>
        <p:nvSpPr>
          <p:cNvPr id="3" name="Content Placeholder 2"/>
          <p:cNvSpPr>
            <a:spLocks noGrp="1"/>
          </p:cNvSpPr>
          <p:nvPr>
            <p:ph idx="1"/>
          </p:nvPr>
        </p:nvSpPr>
        <p:spPr>
          <a:xfrm>
            <a:off x="533103" y="1046637"/>
            <a:ext cx="8229600" cy="4525963"/>
          </a:xfrm>
        </p:spPr>
        <p:txBody>
          <a:bodyPr>
            <a:normAutofit fontScale="92500" lnSpcReduction="20000"/>
          </a:bodyPr>
          <a:lstStyle/>
          <a:p>
            <a:r>
              <a:rPr lang="en-US" altLang="en-US" b="1" dirty="0"/>
              <a:t>Anna</a:t>
            </a:r>
            <a:r>
              <a:rPr lang="en-US" altLang="en-US" dirty="0"/>
              <a:t> – Anna was discharged from the local hospital to </a:t>
            </a:r>
            <a:r>
              <a:rPr lang="en-US" altLang="en-US" dirty="0" err="1"/>
              <a:t>Cairnholm</a:t>
            </a:r>
            <a:r>
              <a:rPr lang="en-US" altLang="en-US" dirty="0"/>
              <a:t> for rehab.  She thought she would recover but that didn’t happen. As Anna approached the end of her 100 days of Medicare coverage she notified </a:t>
            </a:r>
            <a:r>
              <a:rPr lang="en-US" altLang="en-US" dirty="0" err="1"/>
              <a:t>Cairnholm</a:t>
            </a:r>
            <a:r>
              <a:rPr lang="en-US" altLang="en-US" dirty="0"/>
              <a:t> that she would be submitting an application for Medicaid ICP. She has no assets.  </a:t>
            </a:r>
            <a:r>
              <a:rPr lang="en-US" altLang="en-US" dirty="0" err="1"/>
              <a:t>Cairnholm</a:t>
            </a:r>
            <a:r>
              <a:rPr lang="en-US" altLang="en-US" dirty="0"/>
              <a:t> said they had no Medicaid beds available. Anna started receiving bills at the private rate.  She tendered the resident responsibility less the personal needs allowance.  She received a notice of discharge and she appealed. </a:t>
            </a:r>
          </a:p>
        </p:txBody>
      </p:sp>
    </p:spTree>
    <p:extLst>
      <p:ext uri="{BB962C8B-B14F-4D97-AF65-F5344CB8AC3E}">
        <p14:creationId xmlns:p14="http://schemas.microsoft.com/office/powerpoint/2010/main" val="830195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528" y="-154306"/>
            <a:ext cx="8229600" cy="1143000"/>
          </a:xfrm>
        </p:spPr>
        <p:txBody>
          <a:bodyPr/>
          <a:lstStyle/>
          <a:p>
            <a:r>
              <a:rPr lang="en-US" dirty="0"/>
              <a:t>Anna</a:t>
            </a:r>
          </a:p>
        </p:txBody>
      </p:sp>
      <p:sp>
        <p:nvSpPr>
          <p:cNvPr id="3" name="Content Placeholder 2"/>
          <p:cNvSpPr>
            <a:spLocks noGrp="1"/>
          </p:cNvSpPr>
          <p:nvPr>
            <p:ph idx="1"/>
          </p:nvPr>
        </p:nvSpPr>
        <p:spPr>
          <a:xfrm>
            <a:off x="533103" y="762000"/>
            <a:ext cx="8229600" cy="5562600"/>
          </a:xfrm>
        </p:spPr>
        <p:txBody>
          <a:bodyPr>
            <a:normAutofit fontScale="85000" lnSpcReduction="20000"/>
          </a:bodyPr>
          <a:lstStyle/>
          <a:p>
            <a:r>
              <a:rPr lang="en-US" dirty="0"/>
              <a:t>Cairnholm -  60 beds, 47 certified for Medicare. 13 dually certified for Medicare and Medicaid.  Anna was in the 47.  Some in 13 beds were on “spend down”.  </a:t>
            </a:r>
          </a:p>
          <a:p>
            <a:r>
              <a:rPr lang="en-US" dirty="0"/>
              <a:t>Residents told on admission there may not be a Medicaid bed available</a:t>
            </a:r>
          </a:p>
          <a:p>
            <a:r>
              <a:rPr lang="en-US" b="1" dirty="0"/>
              <a:t>Anna argued - </a:t>
            </a:r>
            <a:r>
              <a:rPr lang="en-US" dirty="0"/>
              <a:t>improper discharge for change in method of payment (42 C.F.R. 483.12(a) now 483.15(c) and Appendix PP of SOM), and discrimination based on payment source, and improper admission policy, and indirect waiver of Medicaid rights </a:t>
            </a:r>
          </a:p>
          <a:p>
            <a:r>
              <a:rPr lang="en-US" b="1" dirty="0"/>
              <a:t>Facility argued </a:t>
            </a:r>
            <a:r>
              <a:rPr lang="en-US" dirty="0"/>
              <a:t>-  Cairnholm can limit participation in Medicaid to 13 beds.  Anna is in the Medicare bed “distinct part” of facility and Medicaid is not a payor source. (they would not change their CON to increase the Medicaid Certified beds.</a:t>
            </a:r>
          </a:p>
        </p:txBody>
      </p:sp>
    </p:spTree>
    <p:extLst>
      <p:ext uri="{BB962C8B-B14F-4D97-AF65-F5344CB8AC3E}">
        <p14:creationId xmlns:p14="http://schemas.microsoft.com/office/powerpoint/2010/main" val="3120286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a typeface="+mj-ea"/>
                <a:cs typeface="+mj-cs"/>
              </a:rPr>
              <a:t> Anna and Maria</a:t>
            </a:r>
          </a:p>
        </p:txBody>
      </p:sp>
      <p:sp>
        <p:nvSpPr>
          <p:cNvPr id="17412" name="TextBox 2"/>
          <p:cNvSpPr txBox="1">
            <a:spLocks noChangeArrowheads="1"/>
          </p:cNvSpPr>
          <p:nvPr/>
        </p:nvSpPr>
        <p:spPr bwMode="auto">
          <a:xfrm>
            <a:off x="685800" y="3886200"/>
            <a:ext cx="2856872" cy="2862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6000" b="1" dirty="0">
                <a:solidFill>
                  <a:schemeClr val="bg1"/>
                </a:solidFill>
                <a:latin typeface="Times New Roman" panose="02020603050405020304" pitchFamily="18" charset="0"/>
              </a:rPr>
              <a:t>Know </a:t>
            </a:r>
          </a:p>
          <a:p>
            <a:pPr>
              <a:spcBef>
                <a:spcPct val="0"/>
              </a:spcBef>
              <a:buFontTx/>
              <a:buNone/>
            </a:pPr>
            <a:r>
              <a:rPr lang="en-US" altLang="en-US" sz="6000" b="1" dirty="0">
                <a:solidFill>
                  <a:schemeClr val="bg1"/>
                </a:solidFill>
                <a:latin typeface="Times New Roman" panose="02020603050405020304" pitchFamily="18" charset="0"/>
              </a:rPr>
              <a:t>the Law</a:t>
            </a:r>
          </a:p>
          <a:p>
            <a:pPr>
              <a:spcBef>
                <a:spcPct val="0"/>
              </a:spcBef>
              <a:buFontTx/>
              <a:buNone/>
            </a:pPr>
            <a:r>
              <a:rPr lang="en-US" altLang="en-US" sz="6000" b="1" dirty="0">
                <a:solidFill>
                  <a:schemeClr val="bg1"/>
                </a:solidFill>
                <a:latin typeface="Times New Roman" panose="02020603050405020304" pitchFamily="18" charset="0"/>
              </a:rPr>
              <a:t>All of it</a:t>
            </a:r>
          </a:p>
        </p:txBody>
      </p:sp>
      <p:sp>
        <p:nvSpPr>
          <p:cNvPr id="4" name="Content Placeholder 3">
            <a:extLst>
              <a:ext uri="{FF2B5EF4-FFF2-40B4-BE49-F238E27FC236}">
                <a16:creationId xmlns:a16="http://schemas.microsoft.com/office/drawing/2014/main" id="{099840C4-DE96-499D-90B2-80184D896129}"/>
              </a:ext>
            </a:extLst>
          </p:cNvPr>
          <p:cNvSpPr>
            <a:spLocks noGrp="1"/>
          </p:cNvSpPr>
          <p:nvPr>
            <p:ph idx="1"/>
          </p:nvPr>
        </p:nvSpPr>
        <p:spPr/>
        <p:txBody>
          <a:bodyPr/>
          <a:lstStyle/>
          <a:p>
            <a:r>
              <a:rPr lang="en-US" dirty="0"/>
              <a:t>`What to do What to do?</a:t>
            </a:r>
          </a:p>
          <a:p>
            <a:endParaRPr lang="en-US" dirty="0"/>
          </a:p>
          <a:p>
            <a:r>
              <a:rPr lang="en-US" dirty="0"/>
              <a:t>Know the law – all of it</a:t>
            </a:r>
          </a:p>
        </p:txBody>
      </p:sp>
    </p:spTree>
    <p:extLst>
      <p:ext uri="{BB962C8B-B14F-4D97-AF65-F5344CB8AC3E}">
        <p14:creationId xmlns:p14="http://schemas.microsoft.com/office/powerpoint/2010/main" val="3700274150"/>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50" y="-152400"/>
            <a:ext cx="9296400" cy="1524000"/>
          </a:xfrm>
        </p:spPr>
        <p:txBody>
          <a:bodyPr>
            <a:normAutofit/>
          </a:bodyPr>
          <a:lstStyle/>
          <a:p>
            <a:pPr>
              <a:defRPr/>
            </a:pPr>
            <a:r>
              <a:rPr lang="en-US" altLang="en-US" sz="2800" b="1" dirty="0"/>
              <a:t>42 C.F.R. 483.15(c)(1) </a:t>
            </a:r>
            <a:r>
              <a:rPr lang="en-US" sz="2800" b="1" dirty="0">
                <a:latin typeface="Times New Roman" charset="0"/>
                <a:ea typeface="ＭＳ Ｐゴシック" charset="0"/>
                <a:cs typeface="+mj-cs"/>
              </a:rPr>
              <a:t>The Reasons for Transfer </a:t>
            </a:r>
          </a:p>
        </p:txBody>
      </p:sp>
      <p:sp>
        <p:nvSpPr>
          <p:cNvPr id="11" name="Rectangle 3">
            <a:extLst>
              <a:ext uri="{FF2B5EF4-FFF2-40B4-BE49-F238E27FC236}">
                <a16:creationId xmlns:a16="http://schemas.microsoft.com/office/drawing/2014/main" id="{4479E0B7-FAE1-4EF3-AB43-D55FD11F4F3A}"/>
              </a:ext>
            </a:extLst>
          </p:cNvPr>
          <p:cNvSpPr txBox="1">
            <a:spLocks noChangeArrowheads="1"/>
          </p:cNvSpPr>
          <p:nvPr/>
        </p:nvSpPr>
        <p:spPr>
          <a:xfrm>
            <a:off x="692727" y="1143000"/>
            <a:ext cx="8458200" cy="5465711"/>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Arial" charset="0"/>
              <a:buChar char="•"/>
              <a:defRPr/>
            </a:pPr>
            <a:r>
              <a:rPr lang="en-US" sz="4000" b="1" dirty="0">
                <a:latin typeface="Times New Roman" charset="0"/>
                <a:ea typeface="ＭＳ Ｐゴシック" charset="0"/>
              </a:rPr>
              <a:t>(c)(1)(</a:t>
            </a:r>
            <a:r>
              <a:rPr lang="en-US" sz="4000" b="1" dirty="0" err="1">
                <a:latin typeface="Times New Roman" charset="0"/>
                <a:ea typeface="ＭＳ Ｐゴシック" charset="0"/>
              </a:rPr>
              <a:t>i</a:t>
            </a:r>
            <a:r>
              <a:rPr lang="en-US" sz="4000" b="1" dirty="0">
                <a:latin typeface="Times New Roman" charset="0"/>
                <a:ea typeface="ＭＳ Ｐゴシック" charset="0"/>
              </a:rPr>
              <a:t>) </a:t>
            </a:r>
            <a:r>
              <a:rPr lang="en-US" sz="4000" dirty="0">
                <a:latin typeface="Times New Roman" charset="0"/>
                <a:ea typeface="ＭＳ Ｐゴシック" charset="0"/>
              </a:rPr>
              <a:t>Only 6 reasons for transfer or discharge</a:t>
            </a:r>
          </a:p>
          <a:p>
            <a:pPr lvl="1">
              <a:buFont typeface="Arial" charset="0"/>
              <a:buChar char="–"/>
              <a:defRPr/>
            </a:pPr>
            <a:r>
              <a:rPr lang="en-US" sz="4000" dirty="0">
                <a:latin typeface="Times New Roman" charset="0"/>
                <a:ea typeface="ＭＳ Ｐゴシック" charset="0"/>
              </a:rPr>
              <a:t>Meet residents welfare &amp; needs cannot be met</a:t>
            </a:r>
          </a:p>
          <a:p>
            <a:pPr lvl="1">
              <a:buFont typeface="Arial" charset="0"/>
              <a:buChar char="–"/>
              <a:defRPr/>
            </a:pPr>
            <a:r>
              <a:rPr lang="en-US" sz="4000" dirty="0">
                <a:latin typeface="Times New Roman" charset="0"/>
                <a:ea typeface="ＭＳ Ｐゴシック" charset="0"/>
              </a:rPr>
              <a:t>Health has improved</a:t>
            </a:r>
          </a:p>
          <a:p>
            <a:pPr lvl="1">
              <a:buFont typeface="Arial" charset="0"/>
              <a:buChar char="–"/>
              <a:defRPr/>
            </a:pPr>
            <a:r>
              <a:rPr lang="en-US" sz="4000" dirty="0">
                <a:latin typeface="Times New Roman" charset="0"/>
                <a:ea typeface="ＭＳ Ｐゴシック" charset="0"/>
              </a:rPr>
              <a:t>Safety of others endangered due to clinical or behavioral status</a:t>
            </a:r>
          </a:p>
          <a:p>
            <a:pPr lvl="1">
              <a:buFont typeface="Arial" charset="0"/>
              <a:buChar char="–"/>
              <a:defRPr/>
            </a:pPr>
            <a:r>
              <a:rPr lang="en-US" sz="4000" dirty="0">
                <a:latin typeface="Times New Roman" charset="0"/>
                <a:ea typeface="ＭＳ Ｐゴシック" charset="0"/>
              </a:rPr>
              <a:t>Health of others endangered</a:t>
            </a:r>
          </a:p>
          <a:p>
            <a:pPr lvl="1">
              <a:buFont typeface="Arial" charset="0"/>
              <a:buChar char="–"/>
              <a:defRPr/>
            </a:pPr>
            <a:r>
              <a:rPr lang="en-US" sz="4000" dirty="0">
                <a:latin typeface="Times New Roman" charset="0"/>
                <a:ea typeface="ＭＳ Ｐゴシック" charset="0"/>
              </a:rPr>
              <a:t>Failure to pay</a:t>
            </a:r>
          </a:p>
          <a:p>
            <a:pPr lvl="1">
              <a:buFont typeface="Arial" charset="0"/>
              <a:buChar char="–"/>
              <a:defRPr/>
            </a:pPr>
            <a:r>
              <a:rPr lang="en-US" sz="4000" dirty="0">
                <a:latin typeface="Times New Roman" charset="0"/>
                <a:ea typeface="ＭＳ Ｐゴシック" charset="0"/>
              </a:rPr>
              <a:t>Facility ceases to operate</a:t>
            </a:r>
          </a:p>
          <a:p>
            <a:pPr>
              <a:buFont typeface="Arial" charset="0"/>
              <a:buChar char="•"/>
              <a:defRPr/>
            </a:pPr>
            <a:r>
              <a:rPr lang="en-US" sz="4000" b="1" dirty="0">
                <a:latin typeface="Times New Roman" charset="0"/>
                <a:ea typeface="ＭＳ Ｐゴシック" charset="0"/>
              </a:rPr>
              <a:t>(c)(1)(ii) </a:t>
            </a:r>
            <a:r>
              <a:rPr lang="en-US" sz="4000" dirty="0">
                <a:latin typeface="Times New Roman" charset="0"/>
                <a:ea typeface="ＭＳ Ｐゴシック" charset="0"/>
              </a:rPr>
              <a:t>May not transfer while appeal is ending under 432.230.  </a:t>
            </a:r>
            <a:r>
              <a:rPr lang="en-US" sz="4000" b="1" u="sng" dirty="0">
                <a:solidFill>
                  <a:srgbClr val="6C0000"/>
                </a:solidFill>
                <a:latin typeface="Times New Roman" charset="0"/>
                <a:ea typeface="ＭＳ Ｐゴシック" charset="0"/>
              </a:rPr>
              <a:t>(New – used to be if 10 day limit</a:t>
            </a:r>
            <a:r>
              <a:rPr lang="en-US" sz="4000" dirty="0">
                <a:latin typeface="Times New Roman" charset="0"/>
                <a:ea typeface="ＭＳ Ｐゴシック" charset="0"/>
              </a:rPr>
              <a:t>) </a:t>
            </a:r>
          </a:p>
          <a:p>
            <a:pPr>
              <a:buFont typeface="Arial" charset="0"/>
              <a:buChar char="•"/>
              <a:defRPr/>
            </a:pPr>
            <a:r>
              <a:rPr lang="en-US" sz="4000" dirty="0">
                <a:latin typeface="Times New Roman" charset="0"/>
                <a:ea typeface="ＭＳ Ｐゴシック" charset="0"/>
              </a:rPr>
              <a:t>Exception – failure to discharge would endanger health or safety of others (facility must document the danger)</a:t>
            </a:r>
          </a:p>
          <a:p>
            <a:pPr>
              <a:buFont typeface="Arial" charset="0"/>
              <a:buChar char="–"/>
              <a:defRPr/>
            </a:pPr>
            <a:endParaRPr lang="en-US" sz="4000" dirty="0">
              <a:latin typeface="Times New Roman" charset="0"/>
              <a:ea typeface="ＭＳ Ｐゴシック" charset="0"/>
            </a:endParaRPr>
          </a:p>
          <a:p>
            <a:pPr>
              <a:buFont typeface="Arial" charset="0"/>
              <a:buChar char="–"/>
              <a:defRPr/>
            </a:pPr>
            <a:endParaRPr lang="en-US" dirty="0">
              <a:latin typeface="Times New Roman" charset="0"/>
              <a:ea typeface="ＭＳ Ｐゴシック" charset="0"/>
            </a:endParaRPr>
          </a:p>
        </p:txBody>
      </p:sp>
    </p:spTree>
    <p:extLst>
      <p:ext uri="{BB962C8B-B14F-4D97-AF65-F5344CB8AC3E}">
        <p14:creationId xmlns:p14="http://schemas.microsoft.com/office/powerpoint/2010/main" val="3728942528"/>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37853" y="304800"/>
            <a:ext cx="8229600" cy="1143000"/>
          </a:xfrm>
        </p:spPr>
        <p:txBody>
          <a:bodyPr>
            <a:normAutofit fontScale="90000"/>
          </a:bodyPr>
          <a:lstStyle/>
          <a:p>
            <a:r>
              <a:rPr lang="en-US" altLang="en-US" dirty="0"/>
              <a:t>It’s more than just the correct reason</a:t>
            </a:r>
          </a:p>
        </p:txBody>
      </p:sp>
      <p:sp>
        <p:nvSpPr>
          <p:cNvPr id="71684" name="Slide Number Placeholder 3"/>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873E855-2954-463D-8482-9587259E2A36}" type="slidenum">
              <a:rPr lang="en-US" altLang="en-US" sz="1200" smtClean="0">
                <a:solidFill>
                  <a:srgbClr val="898989"/>
                </a:solidFill>
                <a:latin typeface="Times New Roman" panose="02020603050405020304" pitchFamily="18" charset="0"/>
              </a:rPr>
              <a:pPr>
                <a:spcBef>
                  <a:spcPct val="0"/>
                </a:spcBef>
                <a:buFontTx/>
                <a:buNone/>
              </a:pPr>
              <a:t>26</a:t>
            </a:fld>
            <a:endParaRPr lang="en-US" altLang="en-US" sz="1200" dirty="0">
              <a:solidFill>
                <a:srgbClr val="898989"/>
              </a:solidFill>
              <a:latin typeface="Times New Roman" panose="02020603050405020304" pitchFamily="18" charset="0"/>
            </a:endParaRPr>
          </a:p>
        </p:txBody>
      </p:sp>
      <p:sp>
        <p:nvSpPr>
          <p:cNvPr id="71685" name="Rectangle 4"/>
          <p:cNvSpPr>
            <a:spLocks noChangeArrowheads="1"/>
          </p:cNvSpPr>
          <p:nvPr/>
        </p:nvSpPr>
        <p:spPr bwMode="auto">
          <a:xfrm>
            <a:off x="643593" y="1295400"/>
            <a:ext cx="7924800" cy="48320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800" dirty="0">
                <a:latin typeface="Tahoma" panose="020B0604030504040204" pitchFamily="34" charset="0"/>
              </a:rPr>
              <a:t>Sometimes the reason given is wrong, as in the case of the resident whose son was so demanding about his mothers care they gave her a notice of discharge that said “we can no longer meet your needs regarding your mother’s care”</a:t>
            </a:r>
          </a:p>
          <a:p>
            <a:pPr>
              <a:spcBef>
                <a:spcPct val="0"/>
              </a:spcBef>
              <a:buFontTx/>
              <a:buNone/>
            </a:pPr>
            <a:r>
              <a:rPr lang="en-US" altLang="en-US" sz="2800" dirty="0">
                <a:latin typeface="Tahoma" panose="020B0604030504040204" pitchFamily="34" charset="0"/>
              </a:rPr>
              <a:t>Most of the time the reason is correct, but the there are other significant substantive and procedural issues that need to be addressed that are key to the success of the defense of the discharge</a:t>
            </a:r>
          </a:p>
        </p:txBody>
      </p:sp>
    </p:spTree>
    <p:extLst>
      <p:ext uri="{BB962C8B-B14F-4D97-AF65-F5344CB8AC3E}">
        <p14:creationId xmlns:p14="http://schemas.microsoft.com/office/powerpoint/2010/main" val="3691469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2C835-7540-4A30-A873-60F36A377FC3}"/>
              </a:ext>
            </a:extLst>
          </p:cNvPr>
          <p:cNvSpPr>
            <a:spLocks noGrp="1"/>
          </p:cNvSpPr>
          <p:nvPr>
            <p:ph type="title"/>
          </p:nvPr>
        </p:nvSpPr>
        <p:spPr/>
        <p:txBody>
          <a:bodyPr/>
          <a:lstStyle/>
          <a:p>
            <a:r>
              <a:rPr lang="en-US" dirty="0"/>
              <a:t>The Other Requirements</a:t>
            </a:r>
          </a:p>
        </p:txBody>
      </p:sp>
      <p:sp>
        <p:nvSpPr>
          <p:cNvPr id="3" name="Content Placeholder 2">
            <a:extLst>
              <a:ext uri="{FF2B5EF4-FFF2-40B4-BE49-F238E27FC236}">
                <a16:creationId xmlns:a16="http://schemas.microsoft.com/office/drawing/2014/main" id="{67DEFE69-72C4-4489-A901-0BC07F0B145D}"/>
              </a:ext>
            </a:extLst>
          </p:cNvPr>
          <p:cNvSpPr>
            <a:spLocks noGrp="1"/>
          </p:cNvSpPr>
          <p:nvPr>
            <p:ph idx="1"/>
          </p:nvPr>
        </p:nvSpPr>
        <p:spPr/>
        <p:txBody>
          <a:bodyPr/>
          <a:lstStyle/>
          <a:p>
            <a:r>
              <a:rPr lang="en-US" dirty="0"/>
              <a:t>1.  Reasonable accommodation of needs</a:t>
            </a:r>
          </a:p>
          <a:p>
            <a:r>
              <a:rPr lang="en-US" dirty="0"/>
              <a:t>2.  Notice</a:t>
            </a:r>
          </a:p>
          <a:p>
            <a:r>
              <a:rPr lang="en-US" dirty="0"/>
              <a:t>3.  Documentation</a:t>
            </a:r>
          </a:p>
          <a:p>
            <a:r>
              <a:rPr lang="en-US" dirty="0"/>
              <a:t>4.  Discharge Planning</a:t>
            </a:r>
          </a:p>
          <a:p>
            <a:r>
              <a:rPr lang="en-US" dirty="0"/>
              <a:t>5.  Orientation</a:t>
            </a:r>
          </a:p>
        </p:txBody>
      </p:sp>
    </p:spTree>
    <p:extLst>
      <p:ext uri="{BB962C8B-B14F-4D97-AF65-F5344CB8AC3E}">
        <p14:creationId xmlns:p14="http://schemas.microsoft.com/office/powerpoint/2010/main" val="3401746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71500" y="-152400"/>
            <a:ext cx="8229600" cy="1524000"/>
          </a:xfrm>
        </p:spPr>
        <p:txBody>
          <a:bodyPr>
            <a:normAutofit/>
          </a:bodyPr>
          <a:lstStyle/>
          <a:p>
            <a:pPr>
              <a:defRPr/>
            </a:pPr>
            <a:r>
              <a:rPr lang="en-US" altLang="en-US" sz="2800" b="1" dirty="0">
                <a:solidFill>
                  <a:srgbClr val="6C0000"/>
                </a:solidFill>
              </a:rPr>
              <a:t>42 C.F.R. 483.15(c)(2) </a:t>
            </a:r>
            <a:r>
              <a:rPr lang="en-US" sz="2800" b="1" dirty="0">
                <a:solidFill>
                  <a:srgbClr val="6C0000"/>
                </a:solidFill>
                <a:latin typeface="Times New Roman" charset="0"/>
                <a:ea typeface="ＭＳ Ｐゴシック" charset="0"/>
                <a:cs typeface="+mj-cs"/>
              </a:rPr>
              <a:t>Documentation 11/17/2017)</a:t>
            </a:r>
          </a:p>
        </p:txBody>
      </p:sp>
      <p:sp>
        <p:nvSpPr>
          <p:cNvPr id="19459" name="Rectangle 3"/>
          <p:cNvSpPr>
            <a:spLocks noGrp="1" noChangeArrowheads="1"/>
          </p:cNvSpPr>
          <p:nvPr>
            <p:ph type="body" idx="1"/>
          </p:nvPr>
        </p:nvSpPr>
        <p:spPr>
          <a:xfrm>
            <a:off x="228601" y="986254"/>
            <a:ext cx="8915399" cy="5638800"/>
          </a:xfrm>
        </p:spPr>
        <p:txBody>
          <a:bodyPr>
            <a:normAutofit fontScale="77500" lnSpcReduction="20000"/>
          </a:bodyPr>
          <a:lstStyle/>
          <a:p>
            <a:pPr>
              <a:buFont typeface="Arial" charset="0"/>
              <a:buChar char="•"/>
              <a:defRPr/>
            </a:pPr>
            <a:r>
              <a:rPr lang="en-US" sz="3600" b="1" dirty="0">
                <a:latin typeface="Times New Roman" charset="0"/>
                <a:ea typeface="ＭＳ Ｐゴシック" charset="0"/>
              </a:rPr>
              <a:t>(c)(2)Facility m</a:t>
            </a:r>
            <a:r>
              <a:rPr lang="en-US" sz="3600" dirty="0">
                <a:latin typeface="Times New Roman" charset="0"/>
                <a:ea typeface="ＭＳ Ｐゴシック" charset="0"/>
              </a:rPr>
              <a:t>ust </a:t>
            </a:r>
            <a:r>
              <a:rPr lang="en-US" sz="3600" b="1" u="sng" dirty="0">
                <a:latin typeface="Times New Roman" charset="0"/>
                <a:ea typeface="ＭＳ Ｐゴシック" charset="0"/>
              </a:rPr>
              <a:t>document</a:t>
            </a:r>
            <a:r>
              <a:rPr lang="en-US" sz="3600" dirty="0">
                <a:latin typeface="Times New Roman" charset="0"/>
                <a:ea typeface="ＭＳ Ｐゴシック" charset="0"/>
              </a:rPr>
              <a:t> the reason in medical record &amp; insure </a:t>
            </a:r>
            <a:r>
              <a:rPr lang="en-US" sz="3600" b="1" dirty="0">
                <a:latin typeface="Times New Roman" charset="0"/>
                <a:ea typeface="ＭＳ Ｐゴシック" charset="0"/>
              </a:rPr>
              <a:t>appropriate info</a:t>
            </a:r>
            <a:r>
              <a:rPr lang="en-US" sz="3600" dirty="0">
                <a:latin typeface="Times New Roman" charset="0"/>
                <a:ea typeface="ＭＳ Ｐゴシック" charset="0"/>
              </a:rPr>
              <a:t>. is communicated to receiving facility.  Appropriate info. means just about anything, and it is listed. </a:t>
            </a:r>
            <a:r>
              <a:rPr lang="en-US" sz="3600" b="1" dirty="0">
                <a:solidFill>
                  <a:srgbClr val="6C0000"/>
                </a:solidFill>
                <a:latin typeface="Times New Roman" charset="0"/>
                <a:ea typeface="ＭＳ Ｐゴシック" charset="0"/>
              </a:rPr>
              <a:t>(New)</a:t>
            </a:r>
            <a:endParaRPr lang="en-US" sz="3600" dirty="0">
              <a:latin typeface="Times New Roman" charset="0"/>
              <a:ea typeface="ＭＳ Ｐゴシック" charset="0"/>
            </a:endParaRPr>
          </a:p>
          <a:p>
            <a:pPr>
              <a:buFont typeface="Arial" charset="0"/>
              <a:buChar char="•"/>
              <a:defRPr/>
            </a:pPr>
            <a:r>
              <a:rPr lang="en-US" sz="3600" b="1" dirty="0">
                <a:latin typeface="Times New Roman" charset="0"/>
                <a:ea typeface="ＭＳ Ｐゴシック" charset="0"/>
              </a:rPr>
              <a:t>(i)</a:t>
            </a:r>
            <a:r>
              <a:rPr lang="en-US" sz="3600" dirty="0">
                <a:latin typeface="Times New Roman" charset="0"/>
                <a:ea typeface="ＭＳ Ｐゴシック" charset="0"/>
              </a:rPr>
              <a:t> Documentation must include </a:t>
            </a:r>
            <a:r>
              <a:rPr lang="en-US" sz="3600" b="1" dirty="0">
                <a:latin typeface="Times New Roman" charset="0"/>
                <a:ea typeface="ＭＳ Ｐゴシック" charset="0"/>
              </a:rPr>
              <a:t>(A)</a:t>
            </a:r>
            <a:r>
              <a:rPr lang="en-US" sz="3600" dirty="0">
                <a:latin typeface="Times New Roman" charset="0"/>
                <a:ea typeface="ＭＳ Ｐゴシック" charset="0"/>
              </a:rPr>
              <a:t> basis for transfer &amp; </a:t>
            </a:r>
            <a:r>
              <a:rPr lang="en-US" sz="3600" b="1" dirty="0">
                <a:latin typeface="Times New Roman" charset="0"/>
                <a:ea typeface="ＭＳ Ｐゴシック" charset="0"/>
                <a:cs typeface="+mn-cs"/>
              </a:rPr>
              <a:t>(B) </a:t>
            </a:r>
            <a:r>
              <a:rPr lang="en-US" sz="3600" dirty="0">
                <a:latin typeface="Times New Roman" charset="0"/>
                <a:ea typeface="ＭＳ Ｐゴシック" charset="0"/>
                <a:cs typeface="+mn-cs"/>
              </a:rPr>
              <a:t>if based on failure to meet resident needs, specify the need, attempts to meet the need, and services at receiving facility </a:t>
            </a:r>
            <a:r>
              <a:rPr lang="en-US" sz="3600" b="1" dirty="0">
                <a:solidFill>
                  <a:srgbClr val="6C0000"/>
                </a:solidFill>
                <a:latin typeface="Times New Roman" charset="0"/>
                <a:ea typeface="ＭＳ Ｐゴシック" charset="0"/>
              </a:rPr>
              <a:t>(New)</a:t>
            </a:r>
          </a:p>
          <a:p>
            <a:pPr>
              <a:buFont typeface="Arial" charset="0"/>
              <a:buChar char="•"/>
              <a:defRPr/>
            </a:pPr>
            <a:r>
              <a:rPr lang="en-US" sz="3600" b="1" dirty="0">
                <a:latin typeface="Times New Roman" charset="0"/>
                <a:ea typeface="ＭＳ Ｐゴシック" charset="0"/>
                <a:cs typeface="+mn-cs"/>
              </a:rPr>
              <a:t>(ii)</a:t>
            </a:r>
            <a:r>
              <a:rPr lang="en-US" sz="3600" dirty="0">
                <a:latin typeface="Times New Roman" charset="0"/>
                <a:ea typeface="ＭＳ Ｐゴシック" charset="0"/>
                <a:cs typeface="+mn-cs"/>
              </a:rPr>
              <a:t> Documentation must be by </a:t>
            </a:r>
            <a:r>
              <a:rPr lang="en-US" sz="3600" b="1" u="sng" dirty="0">
                <a:latin typeface="Times New Roman" charset="0"/>
                <a:ea typeface="ＭＳ Ｐゴシック" charset="0"/>
                <a:cs typeface="+mn-cs"/>
              </a:rPr>
              <a:t>residents physician, </a:t>
            </a:r>
            <a:r>
              <a:rPr lang="en-US" sz="3600" dirty="0">
                <a:latin typeface="Times New Roman" charset="0"/>
                <a:ea typeface="ＭＳ Ｐゴシック" charset="0"/>
                <a:cs typeface="+mn-cs"/>
              </a:rPr>
              <a:t>if reason is they can’t meet her  needs, or health has improved</a:t>
            </a:r>
          </a:p>
          <a:p>
            <a:pPr>
              <a:buFont typeface="Arial" charset="0"/>
              <a:buChar char="•"/>
              <a:defRPr/>
            </a:pPr>
            <a:r>
              <a:rPr lang="en-US" sz="3600" dirty="0">
                <a:latin typeface="Times New Roman" charset="0"/>
                <a:ea typeface="ＭＳ Ｐゴシック" charset="0"/>
              </a:rPr>
              <a:t>Documentation must be made by </a:t>
            </a:r>
            <a:r>
              <a:rPr lang="en-US" sz="3600" b="1" u="sng" dirty="0">
                <a:latin typeface="Times New Roman" charset="0"/>
                <a:ea typeface="ＭＳ Ｐゴシック" charset="0"/>
              </a:rPr>
              <a:t>a physician </a:t>
            </a:r>
            <a:r>
              <a:rPr lang="en-US" sz="3600" dirty="0">
                <a:latin typeface="Times New Roman" charset="0"/>
                <a:ea typeface="ＭＳ Ｐゴシック" charset="0"/>
                <a:cs typeface="+mn-cs"/>
              </a:rPr>
              <a:t>If the reason is that safety or health of individuals is in danger, </a:t>
            </a:r>
            <a:r>
              <a:rPr lang="en-US" sz="3600" b="1" u="sng" dirty="0">
                <a:solidFill>
                  <a:srgbClr val="6C0000"/>
                </a:solidFill>
                <a:latin typeface="Times New Roman" charset="0"/>
                <a:ea typeface="ＭＳ Ｐゴシック" charset="0"/>
                <a:cs typeface="+mn-cs"/>
              </a:rPr>
              <a:t>due to clinical or behavioral status of the resident.</a:t>
            </a:r>
            <a:r>
              <a:rPr lang="en-US" sz="3600" b="1" u="sng" dirty="0">
                <a:solidFill>
                  <a:srgbClr val="6C0000"/>
                </a:solidFill>
                <a:latin typeface="Times New Roman" charset="0"/>
                <a:ea typeface="ＭＳ Ｐゴシック" charset="0"/>
              </a:rPr>
              <a:t> (New)</a:t>
            </a:r>
            <a:endParaRPr lang="en-US" b="1" u="sng" dirty="0">
              <a:solidFill>
                <a:srgbClr val="6C0000"/>
              </a:solidFill>
              <a:latin typeface="Times New Roman" charset="0"/>
              <a:ea typeface="ＭＳ Ｐゴシック" charset="0"/>
            </a:endParaRPr>
          </a:p>
        </p:txBody>
      </p:sp>
    </p:spTree>
    <p:extLst>
      <p:ext uri="{BB962C8B-B14F-4D97-AF65-F5344CB8AC3E}">
        <p14:creationId xmlns:p14="http://schemas.microsoft.com/office/powerpoint/2010/main" val="2314285631"/>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6200"/>
            <a:ext cx="8229600" cy="1524000"/>
          </a:xfrm>
        </p:spPr>
        <p:txBody>
          <a:bodyPr>
            <a:normAutofit/>
          </a:bodyPr>
          <a:lstStyle/>
          <a:p>
            <a:pPr>
              <a:defRPr/>
            </a:pPr>
            <a:r>
              <a:rPr lang="en-US" altLang="en-US" sz="3200" b="1" dirty="0"/>
              <a:t>42 C.F.R. 483.15(c)(3) Notice before Transfer</a:t>
            </a:r>
            <a:endParaRPr lang="en-US" sz="3200" dirty="0">
              <a:latin typeface="Times New Roman" charset="0"/>
              <a:ea typeface="ＭＳ Ｐゴシック" charset="0"/>
              <a:cs typeface="+mj-cs"/>
            </a:endParaRPr>
          </a:p>
        </p:txBody>
      </p:sp>
      <p:sp>
        <p:nvSpPr>
          <p:cNvPr id="19459" name="Rectangle 3"/>
          <p:cNvSpPr>
            <a:spLocks noGrp="1" noChangeArrowheads="1"/>
          </p:cNvSpPr>
          <p:nvPr>
            <p:ph type="body" idx="1"/>
          </p:nvPr>
        </p:nvSpPr>
        <p:spPr>
          <a:xfrm>
            <a:off x="228601" y="1371600"/>
            <a:ext cx="8915399" cy="5638800"/>
          </a:xfrm>
        </p:spPr>
        <p:txBody>
          <a:bodyPr>
            <a:normAutofit/>
          </a:bodyPr>
          <a:lstStyle/>
          <a:p>
            <a:pPr>
              <a:buFont typeface="Arial" charset="0"/>
              <a:buChar char="•"/>
              <a:defRPr/>
            </a:pPr>
            <a:r>
              <a:rPr lang="en-US" sz="3600" b="1" dirty="0">
                <a:latin typeface="Times New Roman" charset="0"/>
                <a:ea typeface="ＭＳ Ｐゴシック" charset="0"/>
              </a:rPr>
              <a:t>(c)(3)(i) </a:t>
            </a:r>
            <a:r>
              <a:rPr lang="en-US" sz="3600" dirty="0">
                <a:latin typeface="Times New Roman" charset="0"/>
                <a:ea typeface="ＭＳ Ｐゴシック" charset="0"/>
              </a:rPr>
              <a:t>Notify resident </a:t>
            </a:r>
            <a:r>
              <a:rPr lang="en-US" sz="3600" b="1" u="sng" dirty="0">
                <a:latin typeface="Times New Roman" charset="0"/>
                <a:ea typeface="ＭＳ Ｐゴシック" charset="0"/>
              </a:rPr>
              <a:t>and</a:t>
            </a:r>
            <a:r>
              <a:rPr lang="en-US" sz="3600" dirty="0">
                <a:latin typeface="Times New Roman" charset="0"/>
                <a:ea typeface="ＭＳ Ｐゴシック" charset="0"/>
              </a:rPr>
              <a:t> her representative of the reasons, in writing, and in a language they understand (&amp; to LTCOC)</a:t>
            </a:r>
          </a:p>
          <a:p>
            <a:pPr>
              <a:buFont typeface="Arial" charset="0"/>
              <a:buChar char="•"/>
              <a:defRPr/>
            </a:pPr>
            <a:r>
              <a:rPr lang="en-US" sz="3600" b="1" dirty="0">
                <a:latin typeface="Times New Roman" charset="0"/>
                <a:ea typeface="ＭＳ Ｐゴシック" charset="0"/>
              </a:rPr>
              <a:t>(c)(3)(ii) </a:t>
            </a:r>
            <a:r>
              <a:rPr lang="en-US" sz="3600" dirty="0">
                <a:latin typeface="Times New Roman" charset="0"/>
                <a:ea typeface="ＭＳ Ｐゴシック" charset="0"/>
              </a:rPr>
              <a:t>Record the reasons in medical record</a:t>
            </a:r>
            <a:endParaRPr lang="en-US" sz="3600" dirty="0">
              <a:latin typeface="Times New Roman" charset="0"/>
              <a:ea typeface="ＭＳ Ｐゴシック" charset="0"/>
              <a:cs typeface="+mn-cs"/>
            </a:endParaRPr>
          </a:p>
          <a:p>
            <a:pPr>
              <a:buFont typeface="Arial" charset="0"/>
              <a:buChar char="•"/>
              <a:defRPr/>
            </a:pPr>
            <a:r>
              <a:rPr lang="en-US" sz="3600" b="1" dirty="0">
                <a:latin typeface="Times New Roman" charset="0"/>
                <a:ea typeface="ＭＳ Ｐゴシック" charset="0"/>
              </a:rPr>
              <a:t>(c)(3)(iii)</a:t>
            </a:r>
            <a:r>
              <a:rPr lang="en-US" sz="3600" b="1" dirty="0">
                <a:latin typeface="Times New Roman" charset="0"/>
                <a:ea typeface="ＭＳ Ｐゴシック" charset="0"/>
                <a:cs typeface="+mn-cs"/>
              </a:rPr>
              <a:t> </a:t>
            </a:r>
            <a:r>
              <a:rPr lang="en-US" sz="3600" dirty="0">
                <a:latin typeface="Times New Roman" charset="0"/>
                <a:ea typeface="ＭＳ Ｐゴシック" charset="0"/>
                <a:cs typeface="+mn-cs"/>
              </a:rPr>
              <a:t>Rule lists specific items that must be included. </a:t>
            </a:r>
            <a:endParaRPr lang="en-US" sz="3600" dirty="0">
              <a:latin typeface="Times New Roman" charset="0"/>
              <a:ea typeface="ＭＳ Ｐゴシック" charset="0"/>
            </a:endParaRPr>
          </a:p>
        </p:txBody>
      </p:sp>
    </p:spTree>
    <p:extLst>
      <p:ext uri="{BB962C8B-B14F-4D97-AF65-F5344CB8AC3E}">
        <p14:creationId xmlns:p14="http://schemas.microsoft.com/office/powerpoint/2010/main" val="370025011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86200"/>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5" name="Rectangle 2"/>
          <p:cNvSpPr txBox="1">
            <a:spLocks noChangeArrowheads="1"/>
          </p:cNvSpPr>
          <p:nvPr/>
        </p:nvSpPr>
        <p:spPr>
          <a:xfrm>
            <a:off x="457200" y="27463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a:latin typeface="Times New Roman" charset="0"/>
                <a:ea typeface="ＭＳ Ｐゴシック" charset="0"/>
              </a:rPr>
              <a:t>Nursing Home Residents Rights</a:t>
            </a:r>
          </a:p>
          <a:p>
            <a:pPr>
              <a:defRPr/>
            </a:pPr>
            <a:r>
              <a:rPr lang="en-US" b="1" dirty="0">
                <a:latin typeface="Times New Roman" charset="0"/>
                <a:ea typeface="ＭＳ Ｐゴシック" charset="0"/>
              </a:rPr>
              <a:t>Part 1 – The Fundamentals</a:t>
            </a:r>
          </a:p>
        </p:txBody>
      </p:sp>
      <p:sp>
        <p:nvSpPr>
          <p:cNvPr id="16" name="Rectangle 3"/>
          <p:cNvSpPr txBox="1">
            <a:spLocks noChangeArrowheads="1"/>
          </p:cNvSpPr>
          <p:nvPr/>
        </p:nvSpPr>
        <p:spPr>
          <a:xfrm>
            <a:off x="533400" y="2121187"/>
            <a:ext cx="82296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Arial" charset="0"/>
              <a:buChar char="•"/>
              <a:defRPr/>
            </a:pPr>
            <a:r>
              <a:rPr lang="en-US" dirty="0">
                <a:latin typeface="Times New Roman" charset="0"/>
                <a:ea typeface="ＭＳ Ｐゴシック" charset="0"/>
              </a:rPr>
              <a:t>Federal Law - Nursing Home Reform Act of 1987 (42 USC 1395i &amp; 42 USC 1396)</a:t>
            </a:r>
          </a:p>
          <a:p>
            <a:pPr>
              <a:buFont typeface="Arial" charset="0"/>
              <a:buChar char="•"/>
              <a:defRPr/>
            </a:pPr>
            <a:r>
              <a:rPr lang="en-US" dirty="0">
                <a:latin typeface="Times New Roman" charset="0"/>
                <a:ea typeface="ＭＳ Ｐゴシック" charset="0"/>
              </a:rPr>
              <a:t>42 C. F. R. 483.10 –  “Federal Register/Vol. 81, No. 192/Tuesday, October 4, 2016/Rules and Regulations Pg. </a:t>
            </a:r>
            <a:r>
              <a:rPr lang="en-US">
                <a:latin typeface="Times New Roman" charset="0"/>
                <a:ea typeface="ＭＳ Ｐゴシック" charset="0"/>
              </a:rPr>
              <a:t>68849 - 68860 </a:t>
            </a:r>
            <a:endParaRPr lang="en-US" dirty="0">
              <a:latin typeface="Times New Roman" charset="0"/>
              <a:ea typeface="ＭＳ Ｐゴシック" charset="0"/>
            </a:endParaRPr>
          </a:p>
          <a:p>
            <a:pPr>
              <a:buFont typeface="Arial" charset="0"/>
              <a:buChar char="•"/>
              <a:defRPr/>
            </a:pPr>
            <a:r>
              <a:rPr lang="en-US" dirty="0">
                <a:latin typeface="Times New Roman" charset="0"/>
                <a:ea typeface="ＭＳ Ｐゴシック" charset="0"/>
              </a:rPr>
              <a:t>Your own State law</a:t>
            </a:r>
          </a:p>
        </p:txBody>
      </p:sp>
    </p:spTree>
    <p:extLst>
      <p:ext uri="{BB962C8B-B14F-4D97-AF65-F5344CB8AC3E}">
        <p14:creationId xmlns:p14="http://schemas.microsoft.com/office/powerpoint/2010/main" val="901666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6200"/>
            <a:ext cx="8229600" cy="1524000"/>
          </a:xfrm>
        </p:spPr>
        <p:txBody>
          <a:bodyPr>
            <a:normAutofit/>
          </a:bodyPr>
          <a:lstStyle/>
          <a:p>
            <a:pPr>
              <a:defRPr/>
            </a:pPr>
            <a:r>
              <a:rPr lang="en-US" altLang="en-US" sz="3200" b="1" dirty="0"/>
              <a:t>42 C.F.R. 483.15(c)(4) Timing of Notice</a:t>
            </a:r>
            <a:endParaRPr lang="en-US" sz="3200" dirty="0">
              <a:latin typeface="Times New Roman" charset="0"/>
              <a:ea typeface="ＭＳ Ｐゴシック" charset="0"/>
              <a:cs typeface="+mj-cs"/>
            </a:endParaRPr>
          </a:p>
        </p:txBody>
      </p:sp>
      <p:sp>
        <p:nvSpPr>
          <p:cNvPr id="19459" name="Rectangle 3"/>
          <p:cNvSpPr>
            <a:spLocks noGrp="1" noChangeArrowheads="1"/>
          </p:cNvSpPr>
          <p:nvPr>
            <p:ph type="body" idx="1"/>
          </p:nvPr>
        </p:nvSpPr>
        <p:spPr>
          <a:xfrm>
            <a:off x="228601" y="1371600"/>
            <a:ext cx="8915399" cy="5638800"/>
          </a:xfrm>
        </p:spPr>
        <p:txBody>
          <a:bodyPr>
            <a:normAutofit/>
          </a:bodyPr>
          <a:lstStyle/>
          <a:p>
            <a:pPr>
              <a:buFont typeface="Arial" charset="0"/>
              <a:buChar char="•"/>
              <a:defRPr/>
            </a:pPr>
            <a:r>
              <a:rPr lang="en-US" sz="3600" b="1" dirty="0">
                <a:latin typeface="Times New Roman" charset="0"/>
                <a:ea typeface="ＭＳ Ｐゴシック" charset="0"/>
              </a:rPr>
              <a:t>(i) </a:t>
            </a:r>
            <a:r>
              <a:rPr lang="en-US" sz="3600" dirty="0">
                <a:latin typeface="Times New Roman" charset="0"/>
                <a:ea typeface="ＭＳ Ｐゴシック" charset="0"/>
              </a:rPr>
              <a:t>30 days before transfer </a:t>
            </a:r>
          </a:p>
          <a:p>
            <a:pPr>
              <a:buFont typeface="Arial" charset="0"/>
              <a:buChar char="•"/>
              <a:defRPr/>
            </a:pPr>
            <a:r>
              <a:rPr lang="en-US" sz="3600" b="1" dirty="0">
                <a:latin typeface="Times New Roman" charset="0"/>
                <a:ea typeface="ＭＳ Ｐゴシック" charset="0"/>
              </a:rPr>
              <a:t>(ii) </a:t>
            </a:r>
            <a:r>
              <a:rPr lang="en-US" sz="3600" dirty="0">
                <a:latin typeface="Times New Roman" charset="0"/>
                <a:ea typeface="ＭＳ Ｐゴシック" charset="0"/>
              </a:rPr>
              <a:t>or </a:t>
            </a:r>
            <a:r>
              <a:rPr lang="en-US" sz="3600" b="1" dirty="0">
                <a:latin typeface="Times New Roman" charset="0"/>
                <a:ea typeface="ＭＳ Ｐゴシック" charset="0"/>
              </a:rPr>
              <a:t>soon as practicable </a:t>
            </a:r>
            <a:r>
              <a:rPr lang="en-US" sz="3600" dirty="0">
                <a:latin typeface="Times New Roman" charset="0"/>
                <a:ea typeface="ＭＳ Ｐゴシック" charset="0"/>
              </a:rPr>
              <a:t>if reason is safety or health of resident, or individuals is in danger, or health has improved</a:t>
            </a:r>
          </a:p>
          <a:p>
            <a:pPr>
              <a:buFont typeface="Arial" charset="0"/>
              <a:buChar char="•"/>
              <a:defRPr/>
            </a:pPr>
            <a:r>
              <a:rPr lang="en-US" sz="3600" b="1" dirty="0">
                <a:latin typeface="Times New Roman" charset="0"/>
                <a:ea typeface="ＭＳ Ｐゴシック" charset="0"/>
              </a:rPr>
              <a:t>(iii) immediately</a:t>
            </a:r>
            <a:r>
              <a:rPr lang="en-US" sz="3600" dirty="0">
                <a:latin typeface="Times New Roman" charset="0"/>
                <a:ea typeface="ＭＳ Ｐゴシック" charset="0"/>
              </a:rPr>
              <a:t> if required by urgent medical needs, or the resident has not resided in facility for 30 days</a:t>
            </a:r>
          </a:p>
          <a:p>
            <a:pPr>
              <a:buFont typeface="Arial" charset="0"/>
              <a:buChar char="•"/>
              <a:defRPr/>
            </a:pPr>
            <a:endParaRPr lang="en-US" dirty="0">
              <a:latin typeface="Times New Roman" charset="0"/>
              <a:ea typeface="ＭＳ Ｐゴシック" charset="0"/>
            </a:endParaRPr>
          </a:p>
        </p:txBody>
      </p:sp>
    </p:spTree>
    <p:extLst>
      <p:ext uri="{BB962C8B-B14F-4D97-AF65-F5344CB8AC3E}">
        <p14:creationId xmlns:p14="http://schemas.microsoft.com/office/powerpoint/2010/main" val="2243393751"/>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6200"/>
            <a:ext cx="8229600" cy="1524000"/>
          </a:xfrm>
        </p:spPr>
        <p:txBody>
          <a:bodyPr>
            <a:normAutofit/>
          </a:bodyPr>
          <a:lstStyle/>
          <a:p>
            <a:pPr>
              <a:defRPr/>
            </a:pPr>
            <a:r>
              <a:rPr lang="en-US" altLang="en-US" sz="3200" b="1" dirty="0"/>
              <a:t>42 C.F.R. 483.15(c) Contents of Notice</a:t>
            </a:r>
            <a:endParaRPr lang="en-US" sz="3200" dirty="0">
              <a:latin typeface="Times New Roman" charset="0"/>
              <a:ea typeface="ＭＳ Ｐゴシック" charset="0"/>
              <a:cs typeface="+mj-cs"/>
            </a:endParaRPr>
          </a:p>
        </p:txBody>
      </p:sp>
      <p:sp>
        <p:nvSpPr>
          <p:cNvPr id="19459" name="Rectangle 3"/>
          <p:cNvSpPr>
            <a:spLocks noGrp="1" noChangeArrowheads="1"/>
          </p:cNvSpPr>
          <p:nvPr>
            <p:ph type="body" idx="1"/>
          </p:nvPr>
        </p:nvSpPr>
        <p:spPr>
          <a:xfrm>
            <a:off x="228601" y="1371600"/>
            <a:ext cx="8915399" cy="5638800"/>
          </a:xfrm>
        </p:spPr>
        <p:txBody>
          <a:bodyPr>
            <a:normAutofit/>
          </a:bodyPr>
          <a:lstStyle/>
          <a:p>
            <a:pPr>
              <a:buFont typeface="Arial" charset="0"/>
              <a:buChar char="•"/>
              <a:defRPr/>
            </a:pPr>
            <a:r>
              <a:rPr lang="en-US" sz="3600" b="1" dirty="0">
                <a:latin typeface="Times New Roman" charset="0"/>
                <a:ea typeface="ＭＳ Ｐゴシック" charset="0"/>
              </a:rPr>
              <a:t>(i) </a:t>
            </a:r>
            <a:r>
              <a:rPr lang="en-US" sz="3600" dirty="0">
                <a:latin typeface="Times New Roman" charset="0"/>
                <a:ea typeface="ＭＳ Ｐゴシック" charset="0"/>
              </a:rPr>
              <a:t>Reason for Transfer</a:t>
            </a:r>
          </a:p>
          <a:p>
            <a:pPr>
              <a:buFont typeface="Arial" charset="0"/>
              <a:buChar char="•"/>
              <a:defRPr/>
            </a:pPr>
            <a:r>
              <a:rPr lang="en-US" sz="3600" b="1" dirty="0">
                <a:latin typeface="Times New Roman" charset="0"/>
                <a:ea typeface="ＭＳ Ｐゴシック" charset="0"/>
              </a:rPr>
              <a:t>(ii) </a:t>
            </a:r>
            <a:r>
              <a:rPr lang="en-US" sz="3600" dirty="0">
                <a:latin typeface="Times New Roman" charset="0"/>
                <a:ea typeface="ＭＳ Ｐゴシック" charset="0"/>
              </a:rPr>
              <a:t>effective date of transfer</a:t>
            </a:r>
          </a:p>
          <a:p>
            <a:pPr>
              <a:buFont typeface="Arial" charset="0"/>
              <a:buChar char="•"/>
              <a:defRPr/>
            </a:pPr>
            <a:r>
              <a:rPr lang="en-US" sz="3600" b="1" dirty="0">
                <a:latin typeface="Times New Roman" charset="0"/>
                <a:ea typeface="ＭＳ Ｐゴシック" charset="0"/>
              </a:rPr>
              <a:t>(iii) </a:t>
            </a:r>
            <a:r>
              <a:rPr lang="en-US" sz="3600" dirty="0">
                <a:latin typeface="Times New Roman" charset="0"/>
                <a:ea typeface="ＭＳ Ｐゴシック" charset="0"/>
              </a:rPr>
              <a:t>Location for transfer</a:t>
            </a:r>
          </a:p>
          <a:p>
            <a:pPr>
              <a:buFont typeface="Arial" charset="0"/>
              <a:buChar char="•"/>
              <a:defRPr/>
            </a:pPr>
            <a:r>
              <a:rPr lang="en-US" b="1" dirty="0">
                <a:latin typeface="Times New Roman" charset="0"/>
                <a:ea typeface="ＭＳ Ｐゴシック" charset="0"/>
              </a:rPr>
              <a:t>(iv</a:t>
            </a:r>
            <a:r>
              <a:rPr lang="en-US" dirty="0">
                <a:latin typeface="Times New Roman" charset="0"/>
                <a:ea typeface="ＭＳ Ｐゴシック" charset="0"/>
              </a:rPr>
              <a:t>) statement of appeal rights &amp; how to get forms and assistance on taking an appeal</a:t>
            </a:r>
          </a:p>
          <a:p>
            <a:pPr>
              <a:buFont typeface="Arial" charset="0"/>
              <a:buChar char="•"/>
              <a:defRPr/>
            </a:pPr>
            <a:r>
              <a:rPr lang="en-US" b="1" dirty="0">
                <a:latin typeface="Times New Roman" charset="0"/>
                <a:ea typeface="ＭＳ Ｐゴシック" charset="0"/>
              </a:rPr>
              <a:t>(v</a:t>
            </a:r>
            <a:r>
              <a:rPr lang="en-US" dirty="0">
                <a:latin typeface="Times New Roman" charset="0"/>
                <a:ea typeface="ＭＳ Ｐゴシック" charset="0"/>
              </a:rPr>
              <a:t>) Name address phone for LTCOC, and  </a:t>
            </a:r>
            <a:r>
              <a:rPr lang="en-US" b="1" dirty="0">
                <a:latin typeface="Times New Roman" charset="0"/>
                <a:ea typeface="ＭＳ Ｐゴシック" charset="0"/>
              </a:rPr>
              <a:t>(vi) </a:t>
            </a:r>
            <a:r>
              <a:rPr lang="en-US" dirty="0">
                <a:latin typeface="Times New Roman" charset="0"/>
                <a:ea typeface="ＭＳ Ｐゴシック" charset="0"/>
              </a:rPr>
              <a:t>agency protecting persons with disabilities, </a:t>
            </a:r>
            <a:r>
              <a:rPr lang="en-US" b="1" dirty="0">
                <a:latin typeface="Times New Roman" charset="0"/>
                <a:ea typeface="ＭＳ Ｐゴシック" charset="0"/>
              </a:rPr>
              <a:t>(vii) </a:t>
            </a:r>
            <a:r>
              <a:rPr lang="en-US" dirty="0">
                <a:latin typeface="Times New Roman" charset="0"/>
                <a:ea typeface="ＭＳ Ｐゴシック" charset="0"/>
              </a:rPr>
              <a:t>persons with mental health disorders</a:t>
            </a:r>
          </a:p>
          <a:p>
            <a:pPr>
              <a:buFont typeface="Arial" charset="0"/>
              <a:buChar char="•"/>
              <a:defRPr/>
            </a:pPr>
            <a:endParaRPr lang="en-US" dirty="0">
              <a:latin typeface="Times New Roman" charset="0"/>
              <a:ea typeface="ＭＳ Ｐゴシック" charset="0"/>
            </a:endParaRPr>
          </a:p>
        </p:txBody>
      </p:sp>
    </p:spTree>
    <p:extLst>
      <p:ext uri="{BB962C8B-B14F-4D97-AF65-F5344CB8AC3E}">
        <p14:creationId xmlns:p14="http://schemas.microsoft.com/office/powerpoint/2010/main" val="3407893557"/>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6200"/>
            <a:ext cx="8229600" cy="1524000"/>
          </a:xfrm>
        </p:spPr>
        <p:txBody>
          <a:bodyPr>
            <a:normAutofit/>
          </a:bodyPr>
          <a:lstStyle/>
          <a:p>
            <a:pPr>
              <a:defRPr/>
            </a:pPr>
            <a:r>
              <a:rPr lang="en-US" altLang="en-US" sz="3200" b="1" dirty="0"/>
              <a:t>42 C.F.R. 483.15(c)(7) Orientation for transfer</a:t>
            </a:r>
            <a:endParaRPr lang="en-US" sz="3200" dirty="0">
              <a:latin typeface="Times New Roman" charset="0"/>
              <a:ea typeface="ＭＳ Ｐゴシック" charset="0"/>
              <a:cs typeface="+mj-cs"/>
            </a:endParaRPr>
          </a:p>
        </p:txBody>
      </p:sp>
      <p:sp>
        <p:nvSpPr>
          <p:cNvPr id="19459" name="Rectangle 3"/>
          <p:cNvSpPr>
            <a:spLocks noGrp="1" noChangeArrowheads="1"/>
          </p:cNvSpPr>
          <p:nvPr>
            <p:ph type="body" idx="1"/>
          </p:nvPr>
        </p:nvSpPr>
        <p:spPr>
          <a:xfrm>
            <a:off x="228601" y="1371600"/>
            <a:ext cx="8915399" cy="5638800"/>
          </a:xfrm>
        </p:spPr>
        <p:txBody>
          <a:bodyPr>
            <a:normAutofit/>
          </a:bodyPr>
          <a:lstStyle/>
          <a:p>
            <a:pPr>
              <a:buFont typeface="Arial" charset="0"/>
              <a:buChar char="•"/>
              <a:defRPr/>
            </a:pPr>
            <a:r>
              <a:rPr lang="en-US" sz="3600" dirty="0">
                <a:latin typeface="Times New Roman" charset="0"/>
                <a:ea typeface="ＭＳ Ｐゴシック" charset="0"/>
              </a:rPr>
              <a:t>Facility must provide and document sufficient preparation and orientation in a form and manner resident can understand</a:t>
            </a:r>
          </a:p>
          <a:p>
            <a:pPr>
              <a:buFont typeface="Arial" charset="0"/>
              <a:buChar char="•"/>
              <a:defRPr/>
            </a:pPr>
            <a:r>
              <a:rPr lang="en-US" sz="3600" dirty="0">
                <a:latin typeface="Times New Roman" charset="0"/>
                <a:ea typeface="ＭＳ Ｐゴシック" charset="0"/>
              </a:rPr>
              <a:t>To insure safe and orderly transfer</a:t>
            </a:r>
            <a:endParaRPr lang="en-US" dirty="0">
              <a:latin typeface="Times New Roman" charset="0"/>
              <a:ea typeface="ＭＳ Ｐゴシック" charset="0"/>
            </a:endParaRPr>
          </a:p>
          <a:p>
            <a:pPr>
              <a:buFont typeface="Arial" charset="0"/>
              <a:buChar char="•"/>
              <a:defRPr/>
            </a:pPr>
            <a:endParaRPr lang="en-US" dirty="0">
              <a:latin typeface="Times New Roman" charset="0"/>
              <a:ea typeface="ＭＳ Ｐゴシック" charset="0"/>
            </a:endParaRPr>
          </a:p>
        </p:txBody>
      </p:sp>
    </p:spTree>
    <p:extLst>
      <p:ext uri="{BB962C8B-B14F-4D97-AF65-F5344CB8AC3E}">
        <p14:creationId xmlns:p14="http://schemas.microsoft.com/office/powerpoint/2010/main" val="869302610"/>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18803" y="383539"/>
            <a:ext cx="8229600" cy="1143000"/>
          </a:xfrm>
        </p:spPr>
        <p:txBody>
          <a:bodyPr>
            <a:normAutofit fontScale="90000"/>
          </a:bodyPr>
          <a:lstStyle/>
          <a:p>
            <a:pPr>
              <a:defRPr/>
            </a:pPr>
            <a:r>
              <a:rPr lang="en-US" altLang="en-US" b="1" dirty="0"/>
              <a:t>42 C.F.R. 483.10(e)(3) </a:t>
            </a:r>
            <a:br>
              <a:rPr lang="en-US" altLang="en-US" b="1" dirty="0"/>
            </a:br>
            <a:r>
              <a:rPr lang="en-US" altLang="en-US" b="1" dirty="0"/>
              <a:t>Respect and Dignity – Reasonable Accommodation of Needs</a:t>
            </a:r>
            <a:endParaRPr lang="en-US" dirty="0">
              <a:latin typeface="Times New Roman" charset="0"/>
              <a:ea typeface="ＭＳ Ｐゴシック" charset="0"/>
              <a:cs typeface="+mj-cs"/>
            </a:endParaRPr>
          </a:p>
        </p:txBody>
      </p:sp>
      <p:sp>
        <p:nvSpPr>
          <p:cNvPr id="33795" name="Rectangle 3"/>
          <p:cNvSpPr>
            <a:spLocks noGrp="1" noChangeArrowheads="1"/>
          </p:cNvSpPr>
          <p:nvPr>
            <p:ph type="body" idx="1"/>
          </p:nvPr>
        </p:nvSpPr>
        <p:spPr>
          <a:xfrm>
            <a:off x="647403" y="2209800"/>
            <a:ext cx="7772400" cy="4114800"/>
          </a:xfrm>
        </p:spPr>
        <p:txBody>
          <a:bodyPr>
            <a:normAutofit/>
          </a:bodyPr>
          <a:lstStyle/>
          <a:p>
            <a:pPr>
              <a:buFont typeface="Arial" charset="0"/>
              <a:buChar char="•"/>
              <a:defRPr/>
            </a:pPr>
            <a:r>
              <a:rPr lang="en-US" dirty="0">
                <a:latin typeface="Times New Roman" charset="0"/>
                <a:ea typeface="ＭＳ Ｐゴシック" charset="0"/>
                <a:cs typeface="+mn-cs"/>
              </a:rPr>
              <a:t>(3) The right to reside and receive services in the facility with reasonable accommodation of resident needs and preferences except when to do so would endanger the health and safety the resident or other residents. </a:t>
            </a:r>
          </a:p>
          <a:p>
            <a:pPr>
              <a:buFont typeface="Arial" charset="0"/>
              <a:buChar char="•"/>
              <a:defRPr/>
            </a:pPr>
            <a:r>
              <a:rPr lang="en-US" dirty="0">
                <a:latin typeface="Times New Roman" charset="0"/>
                <a:ea typeface="ＭＳ Ｐゴシック" charset="0"/>
                <a:cs typeface="+mn-cs"/>
              </a:rPr>
              <a:t>defined as  the facilities efforts to individualize the residents environment</a:t>
            </a:r>
          </a:p>
        </p:txBody>
      </p:sp>
    </p:spTree>
    <p:extLst>
      <p:ext uri="{BB962C8B-B14F-4D97-AF65-F5344CB8AC3E}">
        <p14:creationId xmlns:p14="http://schemas.microsoft.com/office/powerpoint/2010/main" val="282173412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7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18803" y="383539"/>
            <a:ext cx="8229600" cy="1143000"/>
          </a:xfrm>
        </p:spPr>
        <p:txBody>
          <a:bodyPr>
            <a:normAutofit fontScale="90000"/>
          </a:bodyPr>
          <a:lstStyle/>
          <a:p>
            <a:pPr>
              <a:defRPr/>
            </a:pPr>
            <a:r>
              <a:rPr lang="en-US" altLang="en-US" b="1" dirty="0"/>
              <a:t>42 C.F.R. 483.10(b)</a:t>
            </a:r>
            <a:br>
              <a:rPr lang="en-US" altLang="en-US" b="1" dirty="0"/>
            </a:br>
            <a:r>
              <a:rPr lang="en-US" altLang="en-US" b="1" dirty="0"/>
              <a:t>Equal Access to Quality Care</a:t>
            </a:r>
            <a:endParaRPr lang="en-US" dirty="0">
              <a:latin typeface="Times New Roman" charset="0"/>
              <a:ea typeface="ＭＳ Ｐゴシック" charset="0"/>
              <a:cs typeface="+mj-cs"/>
            </a:endParaRPr>
          </a:p>
        </p:txBody>
      </p:sp>
      <p:sp>
        <p:nvSpPr>
          <p:cNvPr id="33795" name="Rectangle 3"/>
          <p:cNvSpPr>
            <a:spLocks noGrp="1" noChangeArrowheads="1"/>
          </p:cNvSpPr>
          <p:nvPr>
            <p:ph type="body" idx="1"/>
          </p:nvPr>
        </p:nvSpPr>
        <p:spPr>
          <a:xfrm>
            <a:off x="647403" y="2209800"/>
            <a:ext cx="7772400" cy="4114800"/>
          </a:xfrm>
        </p:spPr>
        <p:txBody>
          <a:bodyPr>
            <a:normAutofit/>
          </a:bodyPr>
          <a:lstStyle/>
          <a:p>
            <a:pPr>
              <a:buFont typeface="Arial" charset="0"/>
              <a:buChar char="•"/>
              <a:defRPr/>
            </a:pPr>
            <a:r>
              <a:rPr lang="en-US" dirty="0">
                <a:latin typeface="Times New Roman" charset="0"/>
                <a:ea typeface="ＭＳ Ｐゴシック" charset="0"/>
                <a:cs typeface="+mn-cs"/>
              </a:rPr>
              <a:t>(3) A facility must establish, maintain, and implement identical policies and practices regarding transfer and discharge, and the provisions for services for all individuals regardless of source of payment.  </a:t>
            </a:r>
          </a:p>
        </p:txBody>
      </p:sp>
    </p:spTree>
    <p:extLst>
      <p:ext uri="{BB962C8B-B14F-4D97-AF65-F5344CB8AC3E}">
        <p14:creationId xmlns:p14="http://schemas.microsoft.com/office/powerpoint/2010/main" val="367729557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18803" y="383539"/>
            <a:ext cx="8229600" cy="1143000"/>
          </a:xfrm>
        </p:spPr>
        <p:txBody>
          <a:bodyPr>
            <a:normAutofit/>
          </a:bodyPr>
          <a:lstStyle/>
          <a:p>
            <a:pPr>
              <a:defRPr/>
            </a:pPr>
            <a:r>
              <a:rPr lang="en-US" b="1" dirty="0">
                <a:latin typeface="Times New Roman" charset="0"/>
                <a:ea typeface="ＭＳ Ｐゴシック" charset="0"/>
                <a:cs typeface="+mj-cs"/>
              </a:rPr>
              <a:t>What Happened - Maria</a:t>
            </a:r>
          </a:p>
        </p:txBody>
      </p:sp>
      <p:sp>
        <p:nvSpPr>
          <p:cNvPr id="33795" name="Rectangle 3"/>
          <p:cNvSpPr>
            <a:spLocks noGrp="1" noChangeArrowheads="1"/>
          </p:cNvSpPr>
          <p:nvPr>
            <p:ph type="body" idx="1"/>
          </p:nvPr>
        </p:nvSpPr>
        <p:spPr>
          <a:xfrm>
            <a:off x="748368" y="1676400"/>
            <a:ext cx="7772400" cy="4114800"/>
          </a:xfrm>
        </p:spPr>
        <p:txBody>
          <a:bodyPr>
            <a:normAutofit/>
          </a:bodyPr>
          <a:lstStyle/>
          <a:p>
            <a:r>
              <a:rPr lang="en-US" dirty="0">
                <a:latin typeface="Times New Roman" panose="02020603050405020304" pitchFamily="18" charset="0"/>
                <a:cs typeface="Times New Roman" panose="02020603050405020304" pitchFamily="18" charset="0"/>
              </a:rPr>
              <a:t>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day of the hearing it was obvious they violated most of Regs.  After the Notice of DC They changed her diagnosis from COPD to Mental Retardation.  Hearing officer refused evidence.  The 2nd day they hired counsel.  We settled and they paid my fees. (We have a statute).  The family finally found a group home and moved her.</a:t>
            </a:r>
          </a:p>
        </p:txBody>
      </p:sp>
    </p:spTree>
    <p:extLst>
      <p:ext uri="{BB962C8B-B14F-4D97-AF65-F5344CB8AC3E}">
        <p14:creationId xmlns:p14="http://schemas.microsoft.com/office/powerpoint/2010/main" val="8724668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18803" y="383539"/>
            <a:ext cx="8229600" cy="1143000"/>
          </a:xfrm>
        </p:spPr>
        <p:txBody>
          <a:bodyPr>
            <a:normAutofit/>
          </a:bodyPr>
          <a:lstStyle/>
          <a:p>
            <a:pPr>
              <a:defRPr/>
            </a:pPr>
            <a:r>
              <a:rPr lang="en-US" altLang="en-US" b="1" dirty="0">
                <a:latin typeface="Times New Roman" panose="02020603050405020304" pitchFamily="18" charset="0"/>
                <a:cs typeface="Times New Roman" panose="02020603050405020304" pitchFamily="18" charset="0"/>
              </a:rPr>
              <a:t>What Happened - Anna</a:t>
            </a:r>
            <a:endParaRPr lang="en-US" b="1" dirty="0">
              <a:latin typeface="Times New Roman" panose="02020603050405020304" pitchFamily="18" charset="0"/>
              <a:ea typeface="ＭＳ Ｐゴシック" charset="0"/>
              <a:cs typeface="Times New Roman" panose="02020603050405020304" pitchFamily="18" charset="0"/>
            </a:endParaRPr>
          </a:p>
        </p:txBody>
      </p:sp>
      <p:sp>
        <p:nvSpPr>
          <p:cNvPr id="33795" name="Rectangle 3"/>
          <p:cNvSpPr>
            <a:spLocks noGrp="1" noChangeArrowheads="1"/>
          </p:cNvSpPr>
          <p:nvPr>
            <p:ph type="body" idx="1"/>
          </p:nvPr>
        </p:nvSpPr>
        <p:spPr>
          <a:xfrm>
            <a:off x="748368" y="1764029"/>
            <a:ext cx="7772400" cy="4114800"/>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CMS Interpretive Guideline states “Conversion from a private pay rate to payment at the Medicaid rate does not constitute non-payment”. No exceptions – keep her</a:t>
            </a:r>
          </a:p>
          <a:p>
            <a:r>
              <a:rPr lang="en-US" dirty="0">
                <a:latin typeface="Times New Roman" panose="02020603050405020304" pitchFamily="18" charset="0"/>
                <a:cs typeface="Times New Roman" panose="02020603050405020304" pitchFamily="18" charset="0"/>
              </a:rPr>
              <a:t>Facility said it’s a distinct part – you cant make us increase Medicaid beds.</a:t>
            </a:r>
          </a:p>
          <a:p>
            <a:r>
              <a:rPr lang="en-US" dirty="0">
                <a:latin typeface="Times New Roman" panose="02020603050405020304" pitchFamily="18" charset="0"/>
                <a:cs typeface="Times New Roman" panose="02020603050405020304" pitchFamily="18" charset="0"/>
              </a:rPr>
              <a:t>New 483.10(e)(8) says “A resident’s exercise of the right to refuse transfer (from a distinct part) does not affect the residents eligibility or entitlement to Medicaid benefits</a:t>
            </a:r>
          </a:p>
          <a:p>
            <a:r>
              <a:rPr lang="en-US" dirty="0">
                <a:latin typeface="Times New Roman" panose="02020603050405020304" pitchFamily="18" charset="0"/>
                <a:cs typeface="Times New Roman" panose="02020603050405020304" pitchFamily="18" charset="0"/>
              </a:rPr>
              <a:t>We lost – appealed – Anna found a better Facility and she misses Ted and Maria</a:t>
            </a:r>
          </a:p>
        </p:txBody>
      </p:sp>
    </p:spTree>
    <p:extLst>
      <p:ext uri="{BB962C8B-B14F-4D97-AF65-F5344CB8AC3E}">
        <p14:creationId xmlns:p14="http://schemas.microsoft.com/office/powerpoint/2010/main" val="114019307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37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pPr>
              <a:defRPr/>
            </a:pPr>
            <a:r>
              <a:rPr lang="en-US" sz="3200" dirty="0">
                <a:latin typeface="Arial" charset="0"/>
                <a:ea typeface="ＭＳ Ｐゴシック" charset="0"/>
                <a:cs typeface="+mj-cs"/>
              </a:rPr>
              <a:t>Here is Your Checklist</a:t>
            </a:r>
          </a:p>
        </p:txBody>
      </p:sp>
      <p:sp>
        <p:nvSpPr>
          <p:cNvPr id="3" name="Content Placeholder 2"/>
          <p:cNvSpPr>
            <a:spLocks noGrp="1"/>
          </p:cNvSpPr>
          <p:nvPr>
            <p:ph idx="1"/>
          </p:nvPr>
        </p:nvSpPr>
        <p:spPr>
          <a:xfrm>
            <a:off x="228600" y="685800"/>
            <a:ext cx="8686800" cy="6400800"/>
          </a:xfrm>
        </p:spPr>
        <p:txBody>
          <a:bodyPr>
            <a:normAutofit/>
          </a:bodyPr>
          <a:lstStyle/>
          <a:p>
            <a:pPr>
              <a:buFont typeface="Arial" charset="0"/>
              <a:buChar char="•"/>
              <a:defRPr/>
            </a:pPr>
            <a:r>
              <a:rPr lang="en-US" dirty="0">
                <a:latin typeface="Tahoma" charset="0"/>
                <a:ea typeface="ＭＳ Ｐゴシック" charset="0"/>
                <a:cs typeface="+mn-cs"/>
              </a:rPr>
              <a:t>___ </a:t>
            </a:r>
            <a:r>
              <a:rPr lang="en-US" sz="2800" dirty="0">
                <a:latin typeface="Tahoma" charset="0"/>
                <a:ea typeface="ＭＳ Ｐゴシック" charset="0"/>
                <a:cs typeface="+mn-cs"/>
              </a:rPr>
              <a:t>Is a Valid reason stated</a:t>
            </a:r>
          </a:p>
          <a:p>
            <a:pPr>
              <a:buFont typeface="Arial" charset="0"/>
              <a:buChar char="•"/>
              <a:defRPr/>
            </a:pPr>
            <a:r>
              <a:rPr lang="en-US" sz="2800" dirty="0">
                <a:latin typeface="Tahoma" charset="0"/>
                <a:ea typeface="ＭＳ Ｐゴシック" charset="0"/>
              </a:rPr>
              <a:t>___ Is notice in writing</a:t>
            </a:r>
            <a:endParaRPr lang="en-US" sz="2800" dirty="0">
              <a:latin typeface="Tahoma" charset="0"/>
              <a:ea typeface="ＭＳ Ｐゴシック" charset="0"/>
              <a:cs typeface="+mn-cs"/>
            </a:endParaRPr>
          </a:p>
          <a:p>
            <a:pPr>
              <a:buFont typeface="Arial" charset="0"/>
              <a:buChar char="•"/>
              <a:defRPr/>
            </a:pPr>
            <a:r>
              <a:rPr lang="en-US" sz="2800" dirty="0">
                <a:latin typeface="Tahoma" charset="0"/>
                <a:ea typeface="ＭＳ Ｐゴシック" charset="0"/>
                <a:cs typeface="+mn-cs"/>
              </a:rPr>
              <a:t>___ location for discharge stated</a:t>
            </a:r>
          </a:p>
          <a:p>
            <a:pPr>
              <a:buFont typeface="Arial" charset="0"/>
              <a:buChar char="•"/>
              <a:defRPr/>
            </a:pPr>
            <a:r>
              <a:rPr lang="en-US" sz="2800" dirty="0">
                <a:latin typeface="Tahoma" charset="0"/>
                <a:ea typeface="ＭＳ Ｐゴシック" charset="0"/>
                <a:cs typeface="+mn-cs"/>
              </a:rPr>
              <a:t>___ Is discharge location proper</a:t>
            </a:r>
          </a:p>
          <a:p>
            <a:pPr>
              <a:buFont typeface="Arial" charset="0"/>
              <a:buChar char="•"/>
              <a:defRPr/>
            </a:pPr>
            <a:r>
              <a:rPr lang="en-US" sz="2800" dirty="0">
                <a:latin typeface="Tahoma" charset="0"/>
                <a:ea typeface="ＭＳ Ｐゴシック" charset="0"/>
              </a:rPr>
              <a:t>___ Was there orientation and planning</a:t>
            </a:r>
            <a:endParaRPr lang="en-US" sz="2800" dirty="0">
              <a:latin typeface="Tahoma" charset="0"/>
              <a:ea typeface="ＭＳ Ｐゴシック" charset="0"/>
              <a:cs typeface="+mn-cs"/>
            </a:endParaRPr>
          </a:p>
          <a:p>
            <a:pPr>
              <a:buFont typeface="Arial" charset="0"/>
              <a:buChar char="•"/>
              <a:defRPr/>
            </a:pPr>
            <a:r>
              <a:rPr lang="en-US" sz="2800" dirty="0">
                <a:latin typeface="Tahoma" charset="0"/>
                <a:ea typeface="ＭＳ Ｐゴシック" charset="0"/>
                <a:cs typeface="+mn-cs"/>
              </a:rPr>
              <a:t>___ Was appeal right stated and help</a:t>
            </a:r>
          </a:p>
          <a:p>
            <a:pPr>
              <a:buFont typeface="Arial" charset="0"/>
              <a:buChar char="•"/>
              <a:defRPr/>
            </a:pPr>
            <a:r>
              <a:rPr lang="en-US" sz="2800" dirty="0">
                <a:latin typeface="Tahoma" charset="0"/>
                <a:ea typeface="ＭＳ Ｐゴシック" charset="0"/>
              </a:rPr>
              <a:t>___ was resident </a:t>
            </a:r>
            <a:r>
              <a:rPr lang="en-US" sz="2800" b="1" u="sng" dirty="0">
                <a:latin typeface="Tahoma" charset="0"/>
                <a:ea typeface="ＭＳ Ｐゴシック" charset="0"/>
              </a:rPr>
              <a:t>&amp;</a:t>
            </a:r>
            <a:r>
              <a:rPr lang="en-US" sz="2800" dirty="0">
                <a:latin typeface="Tahoma" charset="0"/>
                <a:ea typeface="ＭＳ Ｐゴシック" charset="0"/>
              </a:rPr>
              <a:t> representative noticed</a:t>
            </a:r>
          </a:p>
          <a:p>
            <a:pPr>
              <a:buFont typeface="Arial" charset="0"/>
              <a:buChar char="•"/>
              <a:defRPr/>
            </a:pPr>
            <a:r>
              <a:rPr lang="en-US" sz="2800" dirty="0">
                <a:latin typeface="Tahoma" charset="0"/>
                <a:ea typeface="ＭＳ Ｐゴシック" charset="0"/>
                <a:cs typeface="+mn-cs"/>
              </a:rPr>
              <a:t>___ Was notice timely (30 days)</a:t>
            </a:r>
          </a:p>
          <a:p>
            <a:pPr>
              <a:buFont typeface="Arial" charset="0"/>
              <a:buChar char="•"/>
              <a:defRPr/>
            </a:pPr>
            <a:r>
              <a:rPr lang="en-US" sz="2800" dirty="0">
                <a:latin typeface="Tahoma" charset="0"/>
                <a:ea typeface="ＭＳ Ｐゴシック" charset="0"/>
              </a:rPr>
              <a:t>___ Was Med. record properly documented</a:t>
            </a:r>
          </a:p>
          <a:p>
            <a:pPr>
              <a:buFont typeface="Arial" charset="0"/>
              <a:buChar char="•"/>
              <a:defRPr/>
            </a:pPr>
            <a:r>
              <a:rPr lang="en-US" sz="2800" dirty="0">
                <a:latin typeface="Tahoma" charset="0"/>
                <a:ea typeface="ＭＳ Ｐゴシック" charset="0"/>
                <a:cs typeface="+mn-cs"/>
              </a:rPr>
              <a:t>___ Reasonable Accommodation of needs</a:t>
            </a:r>
          </a:p>
        </p:txBody>
      </p:sp>
    </p:spTree>
    <p:extLst>
      <p:ext uri="{BB962C8B-B14F-4D97-AF65-F5344CB8AC3E}">
        <p14:creationId xmlns:p14="http://schemas.microsoft.com/office/powerpoint/2010/main" val="3264116421"/>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14334" y="1215479"/>
            <a:ext cx="3315331" cy="769441"/>
          </a:xfrm>
          <a:prstGeom prst="rect">
            <a:avLst/>
          </a:prstGeom>
          <a:noFill/>
        </p:spPr>
        <p:txBody>
          <a:bodyPr wrap="none" rtlCol="0">
            <a:spAutoFit/>
          </a:bodyPr>
          <a:lstStyle/>
          <a:p>
            <a:r>
              <a:rPr lang="en-US" sz="4400" b="1" dirty="0"/>
              <a:t>In Conclusion</a:t>
            </a:r>
          </a:p>
        </p:txBody>
      </p:sp>
    </p:spTree>
    <p:extLst>
      <p:ext uri="{BB962C8B-B14F-4D97-AF65-F5344CB8AC3E}">
        <p14:creationId xmlns:p14="http://schemas.microsoft.com/office/powerpoint/2010/main" val="16263823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86200"/>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pic>
        <p:nvPicPr>
          <p:cNvPr id="14" name="Picture 13"/>
          <p:cNvPicPr/>
          <p:nvPr/>
        </p:nvPicPr>
        <p:blipFill>
          <a:blip r:embed="rId2" cstate="print">
            <a:extLst>
              <a:ext uri="{28A0092B-C50C-407E-A947-70E740481C1C}">
                <a14:useLocalDpi xmlns:a14="http://schemas.microsoft.com/office/drawing/2010/main" val="0"/>
              </a:ext>
            </a:extLst>
          </a:blip>
          <a:stretch>
            <a:fillRect/>
          </a:stretch>
        </p:blipFill>
        <p:spPr>
          <a:xfrm>
            <a:off x="8164533" y="146049"/>
            <a:ext cx="712470" cy="237490"/>
          </a:xfrm>
          <a:prstGeom prst="rect">
            <a:avLst/>
          </a:prstGeom>
        </p:spPr>
      </p:pic>
      <p:sp>
        <p:nvSpPr>
          <p:cNvPr id="13" name="Title 1"/>
          <p:cNvSpPr txBox="1">
            <a:spLocks/>
          </p:cNvSpPr>
          <p:nvPr/>
        </p:nvSpPr>
        <p:spPr>
          <a:xfrm>
            <a:off x="457200" y="27463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a:t>The Policy of the Law</a:t>
            </a:r>
          </a:p>
        </p:txBody>
      </p:sp>
      <p:sp>
        <p:nvSpPr>
          <p:cNvPr id="15" name="Content Placeholder 2"/>
          <p:cNvSpPr txBox="1">
            <a:spLocks/>
          </p:cNvSpPr>
          <p:nvPr/>
        </p:nvSpPr>
        <p:spPr>
          <a:xfrm>
            <a:off x="495300" y="993070"/>
            <a:ext cx="8229600" cy="489343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b="1" u="sng" dirty="0"/>
              <a:t>483.24 Quality of Life</a:t>
            </a:r>
            <a:r>
              <a:rPr lang="en-US" altLang="en-US" sz="2800" dirty="0"/>
              <a:t> – Quality of life is a fundamental principle that applies to all care and services provided to facility residents.  Each resident must receive and the facility must provide  the necessary care and services to attain and maintain the highest practicable physical, mental, and psychosocial well-being, consistent with the resident’s comprehensive assessment and plan of care.</a:t>
            </a:r>
          </a:p>
        </p:txBody>
      </p:sp>
    </p:spTree>
    <p:extLst>
      <p:ext uri="{BB962C8B-B14F-4D97-AF65-F5344CB8AC3E}">
        <p14:creationId xmlns:p14="http://schemas.microsoft.com/office/powerpoint/2010/main" val="1693092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TextBox 3"/>
          <p:cNvSpPr txBox="1">
            <a:spLocks noChangeArrowheads="1"/>
          </p:cNvSpPr>
          <p:nvPr/>
        </p:nvSpPr>
        <p:spPr bwMode="auto">
          <a:xfrm>
            <a:off x="1811031" y="400050"/>
            <a:ext cx="5179623"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3600" b="1" dirty="0">
                <a:solidFill>
                  <a:srgbClr val="171F37"/>
                </a:solidFill>
                <a:latin typeface="Tahoma" panose="020B0604030504040204" pitchFamily="34" charset="0"/>
              </a:rPr>
              <a:t>  </a:t>
            </a:r>
            <a:r>
              <a:rPr lang="en-US" altLang="en-US" sz="2800" b="1" dirty="0">
                <a:solidFill>
                  <a:srgbClr val="171F37"/>
                </a:solidFill>
                <a:latin typeface="Tahoma" panose="020B0604030504040204" pitchFamily="34" charset="0"/>
              </a:rPr>
              <a:t>The Advocates Pot of Gold</a:t>
            </a:r>
          </a:p>
        </p:txBody>
      </p:sp>
      <p:sp>
        <p:nvSpPr>
          <p:cNvPr id="3" name="TextBox 2"/>
          <p:cNvSpPr txBox="1"/>
          <p:nvPr/>
        </p:nvSpPr>
        <p:spPr>
          <a:xfrm>
            <a:off x="990600" y="1027331"/>
            <a:ext cx="7620000" cy="1661993"/>
          </a:xfrm>
          <a:prstGeom prst="rect">
            <a:avLst/>
          </a:prstGeom>
          <a:noFill/>
        </p:spPr>
        <p:txBody>
          <a:bodyPr wrap="square" rtlCol="0">
            <a:spAutoFit/>
          </a:bodyPr>
          <a:lstStyle/>
          <a:p>
            <a:r>
              <a:rPr lang="en-US" sz="2800" b="1" dirty="0"/>
              <a:t>Interpretive guidelines found in State Operations Manual, Appendix PP Guidance to Surveyors November 28, 2016</a:t>
            </a:r>
          </a:p>
          <a:p>
            <a:endParaRPr lang="en-US" dirty="0"/>
          </a:p>
        </p:txBody>
      </p:sp>
    </p:spTree>
    <p:extLst>
      <p:ext uri="{BB962C8B-B14F-4D97-AF65-F5344CB8AC3E}">
        <p14:creationId xmlns:p14="http://schemas.microsoft.com/office/powerpoint/2010/main" val="4231015368"/>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86200"/>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457200" y="27463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a:t>The Policy of the Law</a:t>
            </a:r>
          </a:p>
        </p:txBody>
      </p:sp>
      <p:sp>
        <p:nvSpPr>
          <p:cNvPr id="15" name="Content Placeholder 2"/>
          <p:cNvSpPr txBox="1">
            <a:spLocks/>
          </p:cNvSpPr>
          <p:nvPr/>
        </p:nvSpPr>
        <p:spPr>
          <a:xfrm>
            <a:off x="609600" y="1402140"/>
            <a:ext cx="8229600" cy="489343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b="1" u="sng" dirty="0"/>
              <a:t>483.24 Quality of Care</a:t>
            </a:r>
            <a:r>
              <a:rPr lang="en-US" altLang="en-US" sz="2800" b="1" dirty="0"/>
              <a:t> – </a:t>
            </a:r>
            <a:r>
              <a:rPr lang="en-US" altLang="en-US" sz="2800" dirty="0"/>
              <a:t>Quality of care is a fundamental principle that applies to all treatment and care provided to facility residents. Based on the Comprehensive assessment of a resident, the facility must ensure that residents receive treatment and care in accordance with professional standards and practices, the comprehensive person-centered care plan, and the resident choices.  </a:t>
            </a:r>
          </a:p>
        </p:txBody>
      </p:sp>
    </p:spTree>
    <p:extLst>
      <p:ext uri="{BB962C8B-B14F-4D97-AF65-F5344CB8AC3E}">
        <p14:creationId xmlns:p14="http://schemas.microsoft.com/office/powerpoint/2010/main" val="30156570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2000" y="3733741"/>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5" name="Content Placeholder 2"/>
          <p:cNvSpPr txBox="1">
            <a:spLocks/>
          </p:cNvSpPr>
          <p:nvPr/>
        </p:nvSpPr>
        <p:spPr>
          <a:xfrm>
            <a:off x="419100" y="695647"/>
            <a:ext cx="8305799" cy="489343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b="1" u="sng" dirty="0"/>
              <a:t>483.21 Comprehensive Person-Centered Care Planning</a:t>
            </a:r>
          </a:p>
          <a:p>
            <a:pPr lvl="1"/>
            <a:r>
              <a:rPr lang="en-US" altLang="en-US" sz="2400" b="1" u="sng" dirty="0"/>
              <a:t>(a) </a:t>
            </a:r>
            <a:r>
              <a:rPr lang="en-US" altLang="en-US" sz="2400" dirty="0"/>
              <a:t>facility must develop and implement baseline care plan</a:t>
            </a:r>
          </a:p>
          <a:p>
            <a:pPr lvl="1"/>
            <a:r>
              <a:rPr lang="en-US" altLang="en-US" sz="2400" b="1" dirty="0"/>
              <a:t>(i)</a:t>
            </a:r>
            <a:r>
              <a:rPr lang="en-US" altLang="en-US" sz="2400" dirty="0"/>
              <a:t> within 48 hours of health care information needed for care (Initial goals; Physician orders; Dietary orders; Therapy services; Social services; PASARR recommendations</a:t>
            </a:r>
          </a:p>
          <a:p>
            <a:pPr lvl="1"/>
            <a:r>
              <a:rPr lang="en-US" altLang="en-US" sz="2400" b="1" dirty="0"/>
              <a:t>(b)</a:t>
            </a:r>
            <a:r>
              <a:rPr lang="en-US" altLang="en-US" sz="2400" dirty="0"/>
              <a:t> Comprehensive person centered Care Plan which includes measurable objectives - In consultation with residents</a:t>
            </a:r>
          </a:p>
          <a:p>
            <a:pPr lvl="1"/>
            <a:r>
              <a:rPr lang="en-US" altLang="en-US" sz="2400" dirty="0"/>
              <a:t>(2) Developed within 7 days of baseline assessment by interdisciplinary team with resident participation</a:t>
            </a:r>
          </a:p>
          <a:p>
            <a:pPr lvl="1"/>
            <a:r>
              <a:rPr lang="en-US" altLang="en-US" sz="2400" dirty="0"/>
              <a:t>Review and revise after base line and quarterly assessment</a:t>
            </a:r>
          </a:p>
        </p:txBody>
      </p:sp>
    </p:spTree>
    <p:extLst>
      <p:ext uri="{BB962C8B-B14F-4D97-AF65-F5344CB8AC3E}">
        <p14:creationId xmlns:p14="http://schemas.microsoft.com/office/powerpoint/2010/main" val="37510308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2000" y="3733741"/>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5" name="Content Placeholder 2"/>
          <p:cNvSpPr txBox="1">
            <a:spLocks/>
          </p:cNvSpPr>
          <p:nvPr/>
        </p:nvSpPr>
        <p:spPr>
          <a:xfrm>
            <a:off x="419100" y="695647"/>
            <a:ext cx="8305799" cy="489343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b="1" u="sng" dirty="0"/>
              <a:t>483.21 Comprehensive Person-Centered Care Planning</a:t>
            </a:r>
          </a:p>
          <a:p>
            <a:pPr lvl="1"/>
            <a:r>
              <a:rPr lang="en-US" altLang="en-US" sz="2400" b="1" u="sng" dirty="0"/>
              <a:t>(a) </a:t>
            </a:r>
            <a:r>
              <a:rPr lang="en-US" altLang="en-US" sz="2400" dirty="0"/>
              <a:t>facility must develop and implement baseline care plan</a:t>
            </a:r>
          </a:p>
          <a:p>
            <a:pPr lvl="1"/>
            <a:r>
              <a:rPr lang="en-US" altLang="en-US" sz="2400" b="1" dirty="0"/>
              <a:t>(i)</a:t>
            </a:r>
            <a:r>
              <a:rPr lang="en-US" altLang="en-US" sz="2400" dirty="0"/>
              <a:t> within 48 hours of health care information needed for care (Initial goals; Physician orders; Dietary orders; Therapy services; Social services; PASARR recommendations</a:t>
            </a:r>
          </a:p>
          <a:p>
            <a:pPr lvl="1"/>
            <a:r>
              <a:rPr lang="en-US" altLang="en-US" sz="2400" b="1" dirty="0"/>
              <a:t>(b)</a:t>
            </a:r>
            <a:r>
              <a:rPr lang="en-US" altLang="en-US" sz="2400" dirty="0"/>
              <a:t> Comprehensive person centered Care Plan which includes measurable objectives - In consultation with residents</a:t>
            </a:r>
          </a:p>
          <a:p>
            <a:pPr lvl="1"/>
            <a:r>
              <a:rPr lang="en-US" altLang="en-US" sz="2400" dirty="0"/>
              <a:t>(2) Developed within 7 days of baseline assessment by interdisciplinary team with resident participation</a:t>
            </a:r>
          </a:p>
          <a:p>
            <a:pPr lvl="1"/>
            <a:r>
              <a:rPr lang="en-US" altLang="en-US" sz="2400" dirty="0"/>
              <a:t>Review and revise after base line and quarterly assessment</a:t>
            </a:r>
          </a:p>
        </p:txBody>
      </p:sp>
    </p:spTree>
    <p:extLst>
      <p:ext uri="{BB962C8B-B14F-4D97-AF65-F5344CB8AC3E}">
        <p14:creationId xmlns:p14="http://schemas.microsoft.com/office/powerpoint/2010/main" val="36876355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71600" y="1143000"/>
            <a:ext cx="6400800" cy="923330"/>
          </a:xfrm>
          <a:prstGeom prst="rect">
            <a:avLst/>
          </a:prstGeom>
          <a:noFill/>
        </p:spPr>
        <p:txBody>
          <a:bodyPr wrap="square" rtlCol="0">
            <a:spAutoFit/>
          </a:bodyPr>
          <a:lstStyle/>
          <a:p>
            <a:r>
              <a:rPr lang="en-US" sz="5400" b="1" dirty="0"/>
              <a:t>Don’t be Intimidated</a:t>
            </a:r>
          </a:p>
        </p:txBody>
      </p:sp>
    </p:spTree>
    <p:extLst>
      <p:ext uri="{BB962C8B-B14F-4D97-AF65-F5344CB8AC3E}">
        <p14:creationId xmlns:p14="http://schemas.microsoft.com/office/powerpoint/2010/main" val="27552460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4691" y="1524000"/>
            <a:ext cx="8674618" cy="3046988"/>
          </a:xfrm>
          <a:prstGeom prst="rect">
            <a:avLst/>
          </a:prstGeom>
          <a:noFill/>
        </p:spPr>
        <p:txBody>
          <a:bodyPr wrap="none" rtlCol="0">
            <a:spAutoFit/>
          </a:bodyPr>
          <a:lstStyle/>
          <a:p>
            <a:pPr algn="ctr"/>
            <a:r>
              <a:rPr lang="en-US" sz="4800" b="1" dirty="0"/>
              <a:t>Part 3 - Ted’s Further Adventures </a:t>
            </a:r>
          </a:p>
          <a:p>
            <a:pPr algn="ctr"/>
            <a:r>
              <a:rPr lang="en-US" sz="4800" b="1" dirty="0"/>
              <a:t>A Workbook and Self Test on </a:t>
            </a:r>
          </a:p>
          <a:p>
            <a:pPr algn="ctr"/>
            <a:r>
              <a:rPr lang="en-US" sz="4800" b="1" dirty="0"/>
              <a:t>Residents Rights</a:t>
            </a:r>
          </a:p>
          <a:p>
            <a:pPr algn="ctr"/>
            <a:r>
              <a:rPr lang="en-US" sz="4800" b="1" dirty="0"/>
              <a:t>Advocacy  </a:t>
            </a:r>
          </a:p>
        </p:txBody>
      </p:sp>
    </p:spTree>
    <p:extLst>
      <p:ext uri="{BB962C8B-B14F-4D97-AF65-F5344CB8AC3E}">
        <p14:creationId xmlns:p14="http://schemas.microsoft.com/office/powerpoint/2010/main" val="31200678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sz="4000" b="1" dirty="0">
                <a:latin typeface="Arial" panose="020B0604020202020204" pitchFamily="34" charset="0"/>
              </a:rPr>
              <a:t>1. HOLD THAT BED</a:t>
            </a:r>
          </a:p>
        </p:txBody>
      </p:sp>
      <p:sp>
        <p:nvSpPr>
          <p:cNvPr id="80899" name="Rectangle 3"/>
          <p:cNvSpPr>
            <a:spLocks noGrp="1" noChangeArrowheads="1"/>
          </p:cNvSpPr>
          <p:nvPr>
            <p:ph type="body" idx="1"/>
          </p:nvPr>
        </p:nvSpPr>
        <p:spPr>
          <a:xfrm>
            <a:off x="590550" y="1408113"/>
            <a:ext cx="8229600" cy="4530725"/>
          </a:xfrm>
        </p:spPr>
        <p:txBody>
          <a:bodyPr>
            <a:normAutofit fontScale="85000" lnSpcReduction="20000"/>
          </a:bodyPr>
          <a:lstStyle/>
          <a:p>
            <a:r>
              <a:rPr lang="en-US" altLang="en-US" sz="4000" dirty="0">
                <a:latin typeface="Tahoma" panose="020B0604030504040204" pitchFamily="34" charset="0"/>
              </a:rPr>
              <a:t>Ted is on Medicaid ICP, and is admitted to a hospital for a 2 week stay.  When he is ready for re-admission to the facility, they tell him can not return because his bed hold period has expired.  But Ted tells you they never gave him notice the day they transferred him to the hospital.  They told him it was in his admission package when he was admitted to Cairnholm.</a:t>
            </a:r>
          </a:p>
        </p:txBody>
      </p:sp>
    </p:spTree>
    <p:extLst>
      <p:ext uri="{BB962C8B-B14F-4D97-AF65-F5344CB8AC3E}">
        <p14:creationId xmlns:p14="http://schemas.microsoft.com/office/powerpoint/2010/main" val="310877477"/>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86200"/>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495300" y="146049"/>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52400" y="916939"/>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6" name="Rectangle 2"/>
          <p:cNvSpPr txBox="1">
            <a:spLocks noChangeArrowheads="1"/>
          </p:cNvSpPr>
          <p:nvPr/>
        </p:nvSpPr>
        <p:spPr>
          <a:xfrm>
            <a:off x="372687" y="492034"/>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2. Ted and The Bad Night Visitors</a:t>
            </a:r>
          </a:p>
        </p:txBody>
      </p:sp>
      <p:sp>
        <p:nvSpPr>
          <p:cNvPr id="17" name="Rectangle 3"/>
          <p:cNvSpPr txBox="1">
            <a:spLocks noChangeArrowheads="1"/>
          </p:cNvSpPr>
          <p:nvPr/>
        </p:nvSpPr>
        <p:spPr>
          <a:xfrm>
            <a:off x="76200" y="790482"/>
            <a:ext cx="9067800"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sz="3600" dirty="0">
              <a:latin typeface="Tahoma" panose="020B0604030504040204" pitchFamily="34" charset="0"/>
            </a:endParaRPr>
          </a:p>
          <a:p>
            <a:r>
              <a:rPr lang="en-US" altLang="en-US" sz="3600" dirty="0">
                <a:latin typeface="Tahoma" panose="020B0604030504040204" pitchFamily="34" charset="0"/>
              </a:rPr>
              <a:t>Ted is often awakened at midnight by noise outside his window.  He suspects illegal activity but staff denies it.  Last night he insisted that staff call the police and the Long Term Care Ombudsman who is aware of the problem. Staff refuses and said it can wait until morning?</a:t>
            </a:r>
          </a:p>
        </p:txBody>
      </p:sp>
    </p:spTree>
    <p:extLst>
      <p:ext uri="{BB962C8B-B14F-4D97-AF65-F5344CB8AC3E}">
        <p14:creationId xmlns:p14="http://schemas.microsoft.com/office/powerpoint/2010/main" val="26438329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D32892-C1D6-44C9-AB97-ABE314396FDF}"/>
              </a:ext>
            </a:extLst>
          </p:cNvPr>
          <p:cNvSpPr/>
          <p:nvPr/>
        </p:nvSpPr>
        <p:spPr>
          <a:xfrm>
            <a:off x="2286000" y="1720840"/>
            <a:ext cx="4572000" cy="3416320"/>
          </a:xfrm>
          <a:prstGeom prst="rect">
            <a:avLst/>
          </a:prstGeom>
        </p:spPr>
        <p:txBody>
          <a:bodyPr>
            <a:spAutoFit/>
          </a:bodyPr>
          <a:lstStyle/>
          <a:p>
            <a:pPr>
              <a:spcBef>
                <a:spcPct val="0"/>
              </a:spcBef>
              <a:buFontTx/>
              <a:buNone/>
            </a:pPr>
            <a:r>
              <a:rPr lang="en-US" altLang="en-US" b="1" dirty="0">
                <a:solidFill>
                  <a:schemeClr val="bg1"/>
                </a:solidFill>
                <a:latin typeface="Tahoma" panose="020B0604030504040204" pitchFamily="34" charset="0"/>
              </a:rPr>
              <a:t>Ted got a new room mate, who threatens Ted, locks him out of his room, wears his cloths, steals his bow ties takes his </a:t>
            </a:r>
            <a:r>
              <a:rPr lang="en-US" altLang="en-US" b="1" dirty="0" err="1">
                <a:solidFill>
                  <a:schemeClr val="bg1"/>
                </a:solidFill>
                <a:latin typeface="Tahoma" panose="020B0604030504040204" pitchFamily="34" charset="0"/>
              </a:rPr>
              <a:t>i</a:t>
            </a:r>
            <a:r>
              <a:rPr lang="en-US" altLang="en-US" b="1" dirty="0">
                <a:solidFill>
                  <a:schemeClr val="bg1"/>
                </a:solidFill>
                <a:latin typeface="Tahoma" panose="020B0604030504040204" pitchFamily="34" charset="0"/>
              </a:rPr>
              <a:t>-Pad every </a:t>
            </a:r>
          </a:p>
          <a:p>
            <a:pPr>
              <a:spcBef>
                <a:spcPct val="0"/>
              </a:spcBef>
              <a:buFontTx/>
              <a:buNone/>
            </a:pPr>
            <a:r>
              <a:rPr lang="en-US" altLang="en-US" b="1" dirty="0">
                <a:solidFill>
                  <a:schemeClr val="bg1"/>
                </a:solidFill>
                <a:latin typeface="Tahoma" panose="020B0604030504040204" pitchFamily="34" charset="0"/>
              </a:rPr>
              <a:t>Morning to read the New York Times, and steals his Macaroons.</a:t>
            </a:r>
          </a:p>
          <a:p>
            <a:pPr>
              <a:spcBef>
                <a:spcPct val="0"/>
              </a:spcBef>
              <a:buFontTx/>
              <a:buNone/>
            </a:pPr>
            <a:r>
              <a:rPr lang="en-US" altLang="en-US" b="1" dirty="0">
                <a:solidFill>
                  <a:schemeClr val="bg1"/>
                </a:solidFill>
                <a:latin typeface="Tahoma" panose="020B0604030504040204" pitchFamily="34" charset="0"/>
              </a:rPr>
              <a:t>Ted complains to the </a:t>
            </a:r>
          </a:p>
          <a:p>
            <a:pPr>
              <a:spcBef>
                <a:spcPct val="0"/>
              </a:spcBef>
              <a:buFontTx/>
              <a:buNone/>
            </a:pPr>
            <a:r>
              <a:rPr lang="en-US" altLang="en-US" b="1" dirty="0">
                <a:solidFill>
                  <a:schemeClr val="bg1"/>
                </a:solidFill>
                <a:latin typeface="Tahoma" panose="020B0604030504040204" pitchFamily="34" charset="0"/>
              </a:rPr>
              <a:t>administrator who recommends dispute resolution. </a:t>
            </a:r>
          </a:p>
          <a:p>
            <a:pPr>
              <a:spcBef>
                <a:spcPct val="0"/>
              </a:spcBef>
              <a:buFontTx/>
              <a:buNone/>
            </a:pPr>
            <a:r>
              <a:rPr lang="en-US" altLang="en-US" b="1" dirty="0">
                <a:solidFill>
                  <a:schemeClr val="bg1"/>
                </a:solidFill>
                <a:latin typeface="Tahoma" panose="020B0604030504040204" pitchFamily="34" charset="0"/>
              </a:rPr>
              <a:t>Ted is just going  to have to work it out. </a:t>
            </a:r>
          </a:p>
          <a:p>
            <a:pPr>
              <a:spcBef>
                <a:spcPct val="0"/>
              </a:spcBef>
              <a:buFontTx/>
              <a:buNone/>
            </a:pPr>
            <a:r>
              <a:rPr lang="en-US" altLang="en-US" b="1" dirty="0">
                <a:solidFill>
                  <a:schemeClr val="bg1"/>
                </a:solidFill>
                <a:latin typeface="Tahoma" panose="020B0604030504040204" pitchFamily="34" charset="0"/>
              </a:rPr>
              <a:t>It</a:t>
            </a:r>
            <a:r>
              <a:rPr lang="ja-JP" altLang="en-US" b="1" dirty="0">
                <a:solidFill>
                  <a:schemeClr val="bg1"/>
                </a:solidFill>
                <a:latin typeface="Tahoma" panose="020B0604030504040204" pitchFamily="34" charset="0"/>
              </a:rPr>
              <a:t>’</a:t>
            </a:r>
            <a:r>
              <a:rPr lang="en-US" altLang="ja-JP" b="1" dirty="0">
                <a:solidFill>
                  <a:schemeClr val="bg1"/>
                </a:solidFill>
                <a:latin typeface="Tahoma" panose="020B0604030504040204" pitchFamily="34" charset="0"/>
              </a:rPr>
              <a:t>s not the facilities responsibility</a:t>
            </a:r>
            <a:endParaRPr lang="en-US" altLang="en-US" b="1" dirty="0">
              <a:solidFill>
                <a:schemeClr val="bg1"/>
              </a:solidFill>
              <a:latin typeface="Tahoma" panose="020B0604030504040204" pitchFamily="34" charset="0"/>
            </a:endParaRPr>
          </a:p>
        </p:txBody>
      </p:sp>
      <p:sp>
        <p:nvSpPr>
          <p:cNvPr id="5" name="Rectangle 4">
            <a:extLst>
              <a:ext uri="{FF2B5EF4-FFF2-40B4-BE49-F238E27FC236}">
                <a16:creationId xmlns:a16="http://schemas.microsoft.com/office/drawing/2014/main" id="{0696A725-BCB6-40E6-8B93-C2CDB5F6E313}"/>
              </a:ext>
            </a:extLst>
          </p:cNvPr>
          <p:cNvSpPr/>
          <p:nvPr/>
        </p:nvSpPr>
        <p:spPr>
          <a:xfrm>
            <a:off x="762000" y="2133600"/>
            <a:ext cx="8153400" cy="3970318"/>
          </a:xfrm>
          <a:prstGeom prst="rect">
            <a:avLst/>
          </a:prstGeom>
        </p:spPr>
        <p:txBody>
          <a:bodyPr wrap="square">
            <a:spAutoFit/>
          </a:bodyPr>
          <a:lstStyle/>
          <a:p>
            <a:pPr>
              <a:spcBef>
                <a:spcPct val="0"/>
              </a:spcBef>
              <a:buFontTx/>
              <a:buNone/>
            </a:pPr>
            <a:r>
              <a:rPr lang="en-US" altLang="en-US" sz="2800" b="1" dirty="0">
                <a:latin typeface="Tahoma" panose="020B0604030504040204" pitchFamily="34" charset="0"/>
              </a:rPr>
              <a:t>Ted has a new room mate, who threatens Ted, locks him out of his room, wears his cloths, steals his bow ties takes his </a:t>
            </a:r>
            <a:r>
              <a:rPr lang="en-US" altLang="en-US" sz="2800" b="1" dirty="0" err="1">
                <a:latin typeface="Tahoma" panose="020B0604030504040204" pitchFamily="34" charset="0"/>
              </a:rPr>
              <a:t>i</a:t>
            </a:r>
            <a:r>
              <a:rPr lang="en-US" altLang="en-US" sz="2800" b="1" dirty="0">
                <a:latin typeface="Tahoma" panose="020B0604030504040204" pitchFamily="34" charset="0"/>
              </a:rPr>
              <a:t>-Pad every Morning to read the New York Times, and steals his Macarons.</a:t>
            </a:r>
          </a:p>
          <a:p>
            <a:pPr>
              <a:spcBef>
                <a:spcPct val="0"/>
              </a:spcBef>
              <a:buFontTx/>
              <a:buNone/>
            </a:pPr>
            <a:r>
              <a:rPr lang="en-US" altLang="en-US" sz="2800" b="1" dirty="0">
                <a:latin typeface="Tahoma" panose="020B0604030504040204" pitchFamily="34" charset="0"/>
              </a:rPr>
              <a:t>Ted complains to the administrator who recommends dispute resolution. </a:t>
            </a:r>
          </a:p>
          <a:p>
            <a:pPr>
              <a:spcBef>
                <a:spcPct val="0"/>
              </a:spcBef>
              <a:buFontTx/>
              <a:buNone/>
            </a:pPr>
            <a:r>
              <a:rPr lang="en-US" altLang="en-US" sz="2800" b="1" dirty="0">
                <a:latin typeface="Tahoma" panose="020B0604030504040204" pitchFamily="34" charset="0"/>
              </a:rPr>
              <a:t>Ted is just going  to have to work it out. </a:t>
            </a:r>
          </a:p>
          <a:p>
            <a:pPr>
              <a:spcBef>
                <a:spcPct val="0"/>
              </a:spcBef>
              <a:buFontTx/>
              <a:buNone/>
            </a:pPr>
            <a:r>
              <a:rPr lang="en-US" altLang="en-US" sz="2800" b="1" dirty="0">
                <a:latin typeface="Tahoma" panose="020B0604030504040204" pitchFamily="34" charset="0"/>
              </a:rPr>
              <a:t>It</a:t>
            </a:r>
            <a:r>
              <a:rPr lang="ja-JP" altLang="en-US" sz="2800" b="1" dirty="0">
                <a:latin typeface="Tahoma" panose="020B0604030504040204" pitchFamily="34" charset="0"/>
              </a:rPr>
              <a:t>’</a:t>
            </a:r>
            <a:r>
              <a:rPr lang="en-US" altLang="ja-JP" sz="2800" b="1" dirty="0">
                <a:latin typeface="Tahoma" panose="020B0604030504040204" pitchFamily="34" charset="0"/>
              </a:rPr>
              <a:t>s not the facilities responsibility</a:t>
            </a:r>
            <a:endParaRPr lang="en-US" sz="2800" dirty="0"/>
          </a:p>
        </p:txBody>
      </p:sp>
      <p:sp>
        <p:nvSpPr>
          <p:cNvPr id="6" name="TextBox 5">
            <a:extLst>
              <a:ext uri="{FF2B5EF4-FFF2-40B4-BE49-F238E27FC236}">
                <a16:creationId xmlns:a16="http://schemas.microsoft.com/office/drawing/2014/main" id="{B743B42C-E108-413C-BCFB-628B1A8784B1}"/>
              </a:ext>
            </a:extLst>
          </p:cNvPr>
          <p:cNvSpPr txBox="1"/>
          <p:nvPr/>
        </p:nvSpPr>
        <p:spPr>
          <a:xfrm>
            <a:off x="762000" y="726891"/>
            <a:ext cx="2681440" cy="1200329"/>
          </a:xfrm>
          <a:prstGeom prst="rect">
            <a:avLst/>
          </a:prstGeom>
          <a:noFill/>
        </p:spPr>
        <p:txBody>
          <a:bodyPr wrap="none" rtlCol="0">
            <a:spAutoFit/>
          </a:bodyPr>
          <a:lstStyle/>
          <a:p>
            <a:r>
              <a:rPr lang="en-US" sz="3600" b="1" dirty="0"/>
              <a:t>3. Ted’s New </a:t>
            </a:r>
          </a:p>
          <a:p>
            <a:r>
              <a:rPr lang="en-US" sz="3600" b="1" dirty="0"/>
              <a:t>Room Mate</a:t>
            </a:r>
          </a:p>
        </p:txBody>
      </p:sp>
    </p:spTree>
    <p:extLst>
      <p:ext uri="{BB962C8B-B14F-4D97-AF65-F5344CB8AC3E}">
        <p14:creationId xmlns:p14="http://schemas.microsoft.com/office/powerpoint/2010/main" val="30620330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19484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a:t>4. Ted and the Other Night Visitors</a:t>
            </a:r>
          </a:p>
        </p:txBody>
      </p:sp>
      <p:sp>
        <p:nvSpPr>
          <p:cNvPr id="7" name="Content Placeholder 2"/>
          <p:cNvSpPr txBox="1">
            <a:spLocks/>
          </p:cNvSpPr>
          <p:nvPr/>
        </p:nvSpPr>
        <p:spPr>
          <a:xfrm>
            <a:off x="0" y="1066800"/>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t>1.  Ted’s Uncle Clyde is an artist. He visits Ted regularly, but he works during the day when there is light.  He finishes around 10:00 PM.  The administrator tells you visiting hours end at 9:00 PM., and Clyde cannot visit. What do you do.</a:t>
            </a:r>
          </a:p>
          <a:p>
            <a:r>
              <a:rPr lang="en-US" altLang="en-US" dirty="0"/>
              <a:t>2.  Later Ted tells the Administrator he is mad at Clyde and wants no more visits. Clyde shows up and insist on visiting.  Clyde tells the administrator he is going to file a complaint for violation of Ted’s residents rights because he is restricting visitation.</a:t>
            </a:r>
          </a:p>
          <a:p>
            <a:endParaRPr lang="en-US" altLang="en-US" dirty="0"/>
          </a:p>
        </p:txBody>
      </p:sp>
    </p:spTree>
    <p:extLst>
      <p:ext uri="{BB962C8B-B14F-4D97-AF65-F5344CB8AC3E}">
        <p14:creationId xmlns:p14="http://schemas.microsoft.com/office/powerpoint/2010/main" val="28932644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3985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122613" y="283469"/>
            <a:ext cx="8632074"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a:latin typeface="Arial" panose="020B0604020202020204" pitchFamily="34" charset="0"/>
              </a:rPr>
              <a:t>5. Ted Loves His Sweepstakes </a:t>
            </a:r>
          </a:p>
        </p:txBody>
      </p:sp>
      <p:sp>
        <p:nvSpPr>
          <p:cNvPr id="19" name="Rectangle 3"/>
          <p:cNvSpPr txBox="1">
            <a:spLocks noChangeArrowheads="1"/>
          </p:cNvSpPr>
          <p:nvPr/>
        </p:nvSpPr>
        <p:spPr>
          <a:xfrm>
            <a:off x="381000" y="1205094"/>
            <a:ext cx="8229600"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latin typeface="Tahoma" panose="020B0604030504040204" pitchFamily="34" charset="0"/>
              </a:rPr>
              <a:t>Ted's only pleasure is reading the 20 to 30 credit card and sweepstakes solicitations he receives every day.  The facility is short of staff and has reduced the mail room staff to 4 days a week. Ted now receives his Saturday mail on Tuesday. </a:t>
            </a:r>
          </a:p>
          <a:p>
            <a:r>
              <a:rPr lang="en-US" altLang="en-US" dirty="0">
                <a:latin typeface="Tahoma" panose="020B0604030504040204" pitchFamily="34" charset="0"/>
              </a:rPr>
              <a:t>Ted also wants to send his family a UPS package, but the facility will not call them for a pickup. </a:t>
            </a:r>
          </a:p>
        </p:txBody>
      </p:sp>
    </p:spTree>
    <p:extLst>
      <p:ext uri="{BB962C8B-B14F-4D97-AF65-F5344CB8AC3E}">
        <p14:creationId xmlns:p14="http://schemas.microsoft.com/office/powerpoint/2010/main" val="378187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500"/>
                                        <p:tgtEl>
                                          <p:spTgt spid="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a:latin typeface="Times New Roman" charset="0"/>
                <a:ea typeface="ＭＳ Ｐゴシック" charset="0"/>
              </a:rPr>
              <a:t>Nursing Home Residents Rights</a:t>
            </a:r>
          </a:p>
        </p:txBody>
      </p:sp>
      <p:sp>
        <p:nvSpPr>
          <p:cNvPr id="5" name="Rectangle 3"/>
          <p:cNvSpPr txBox="1">
            <a:spLocks noChangeArrowheads="1"/>
          </p:cNvSpPr>
          <p:nvPr/>
        </p:nvSpPr>
        <p:spPr>
          <a:xfrm>
            <a:off x="495300" y="975519"/>
            <a:ext cx="82296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Arial" charset="0"/>
              <a:buChar char="•"/>
              <a:defRPr/>
            </a:pPr>
            <a:r>
              <a:rPr lang="en-US" dirty="0">
                <a:latin typeface="Times New Roman" charset="0"/>
                <a:ea typeface="ＭＳ Ｐゴシック" charset="0"/>
              </a:rPr>
              <a:t>Applies to nursing homes receiving Medicare and Medicaid</a:t>
            </a:r>
          </a:p>
          <a:p>
            <a:pPr>
              <a:buFont typeface="Arial" charset="0"/>
              <a:buChar char="•"/>
              <a:defRPr/>
            </a:pPr>
            <a:r>
              <a:rPr lang="en-US" dirty="0">
                <a:latin typeface="Times New Roman" charset="0"/>
                <a:ea typeface="ＭＳ Ｐゴシック" charset="0"/>
              </a:rPr>
              <a:t>Federal law and regulations are in addition to state laws governing nursing homes</a:t>
            </a:r>
          </a:p>
          <a:p>
            <a:r>
              <a:rPr lang="en-US" dirty="0">
                <a:latin typeface="Times New Roman" panose="02020603050405020304" pitchFamily="18" charset="0"/>
                <a:cs typeface="Times New Roman" panose="02020603050405020304" pitchFamily="18" charset="0"/>
              </a:rPr>
              <a:t>The final Rule revising the requirements that Long-Term Care facilities must meet to participate in the Medicare Medicaid programs took effect November 28, 2016.  Three phases ending in 2019.</a:t>
            </a:r>
          </a:p>
          <a:p>
            <a:r>
              <a:rPr lang="en-US" dirty="0">
                <a:latin typeface="Times New Roman" panose="02020603050405020304" pitchFamily="18" charset="0"/>
                <a:cs typeface="Times New Roman" panose="02020603050405020304" pitchFamily="18" charset="0"/>
              </a:rPr>
              <a:t>First major revision since 1989.</a:t>
            </a:r>
          </a:p>
          <a:p>
            <a:pPr>
              <a:buFont typeface="Arial" charset="0"/>
              <a:buChar char="•"/>
              <a:defRPr/>
            </a:pPr>
            <a:endParaRPr lang="en-US" dirty="0">
              <a:latin typeface="Times New Roman" charset="0"/>
              <a:ea typeface="ＭＳ Ｐゴシック" charset="0"/>
            </a:endParaRPr>
          </a:p>
        </p:txBody>
      </p:sp>
    </p:spTree>
    <p:extLst>
      <p:ext uri="{BB962C8B-B14F-4D97-AF65-F5344CB8AC3E}">
        <p14:creationId xmlns:p14="http://schemas.microsoft.com/office/powerpoint/2010/main" val="35096025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419397" y="380862"/>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6.  Ted’s Art</a:t>
            </a:r>
          </a:p>
          <a:p>
            <a:r>
              <a:rPr lang="en-US" altLang="en-US" sz="3600" b="1" dirty="0">
                <a:latin typeface="Arial" panose="020B0604020202020204" pitchFamily="34" charset="0"/>
              </a:rPr>
              <a:t>Viva la Vida</a:t>
            </a:r>
          </a:p>
        </p:txBody>
      </p:sp>
      <p:sp>
        <p:nvSpPr>
          <p:cNvPr id="19" name="Rectangle 3"/>
          <p:cNvSpPr txBox="1">
            <a:spLocks noChangeArrowheads="1"/>
          </p:cNvSpPr>
          <p:nvPr/>
        </p:nvSpPr>
        <p:spPr>
          <a:xfrm>
            <a:off x="447830" y="2034103"/>
            <a:ext cx="8229600"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a:latin typeface="Tahoma" panose="020B0604030504040204" pitchFamily="34" charset="0"/>
              </a:rPr>
              <a:t>Ted keeps An original Freda Kahlo above his dresser.  It was a gift from his Uncle Diego. Antique Road Show valued it at $300,000.  The facilities policy is that items over $1,000 must be locked in their safe.  The administrator tells Ted he can hang a copy in his room and it will be just fine.  Ted insists because the original brings him great joy</a:t>
            </a:r>
          </a:p>
          <a:p>
            <a:endParaRPr lang="en-US" altLang="en-US" sz="2800" dirty="0">
              <a:latin typeface="Tahoma" panose="020B0604030504040204" pitchFamily="34" charset="0"/>
            </a:endParaRPr>
          </a:p>
          <a:p>
            <a:endParaRPr lang="en-US" altLang="en-US" sz="2800" dirty="0">
              <a:latin typeface="Tahoma" panose="020B0604030504040204" pitchFamily="34" charset="0"/>
            </a:endParaRPr>
          </a:p>
        </p:txBody>
      </p:sp>
    </p:spTree>
    <p:extLst>
      <p:ext uri="{BB962C8B-B14F-4D97-AF65-F5344CB8AC3E}">
        <p14:creationId xmlns:p14="http://schemas.microsoft.com/office/powerpoint/2010/main" val="13343784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381000" y="54626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7. I Want My Chart</a:t>
            </a:r>
          </a:p>
        </p:txBody>
      </p:sp>
      <p:sp>
        <p:nvSpPr>
          <p:cNvPr id="16" name="Rectangle 3"/>
          <p:cNvSpPr txBox="1">
            <a:spLocks noChangeArrowheads="1"/>
          </p:cNvSpPr>
          <p:nvPr/>
        </p:nvSpPr>
        <p:spPr>
          <a:xfrm>
            <a:off x="438002" y="1523862"/>
            <a:ext cx="8229600"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latin typeface="Tahoma" panose="020B0604030504040204" pitchFamily="34" charset="0"/>
              </a:rPr>
              <a:t>As Ted’s Representative, you ask for Ted’s medical records.  The administrator tells you that all records requests must be in writing and you will get copies within a week.  You will be charged for copying the records and for the custodian</a:t>
            </a:r>
            <a:r>
              <a:rPr lang="ja-JP" altLang="en-US" dirty="0">
                <a:latin typeface="Tahoma" panose="020B0604030504040204" pitchFamily="34" charset="0"/>
              </a:rPr>
              <a:t>’</a:t>
            </a:r>
            <a:r>
              <a:rPr lang="en-US" altLang="ja-JP" dirty="0">
                <a:latin typeface="Tahoma" panose="020B0604030504040204" pitchFamily="34" charset="0"/>
              </a:rPr>
              <a:t>s time to retrieve the records. </a:t>
            </a:r>
            <a:endParaRPr lang="en-US" altLang="en-US" dirty="0">
              <a:latin typeface="Tahoma" panose="020B0604030504040204" pitchFamily="34" charset="0"/>
            </a:endParaRPr>
          </a:p>
        </p:txBody>
      </p:sp>
    </p:spTree>
    <p:extLst>
      <p:ext uri="{BB962C8B-B14F-4D97-AF65-F5344CB8AC3E}">
        <p14:creationId xmlns:p14="http://schemas.microsoft.com/office/powerpoint/2010/main" val="22626286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325286" y="3317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8. Picky Ted</a:t>
            </a:r>
          </a:p>
        </p:txBody>
      </p:sp>
      <p:sp>
        <p:nvSpPr>
          <p:cNvPr id="16" name="Rectangle 3"/>
          <p:cNvSpPr txBox="1">
            <a:spLocks noChangeArrowheads="1"/>
          </p:cNvSpPr>
          <p:nvPr/>
        </p:nvSpPr>
        <p:spPr>
          <a:xfrm>
            <a:off x="275013" y="1523862"/>
            <a:ext cx="8746374"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latin typeface="Tahoma" panose="020B0604030504040204" pitchFamily="34" charset="0"/>
            </a:endParaRPr>
          </a:p>
        </p:txBody>
      </p:sp>
      <p:sp>
        <p:nvSpPr>
          <p:cNvPr id="18" name="Rectangle 3"/>
          <p:cNvSpPr txBox="1">
            <a:spLocks noChangeArrowheads="1"/>
          </p:cNvSpPr>
          <p:nvPr/>
        </p:nvSpPr>
        <p:spPr>
          <a:xfrm>
            <a:off x="218480" y="612570"/>
            <a:ext cx="8443213" cy="41148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latin typeface="Tahoma" panose="020B0604030504040204" pitchFamily="34" charset="0"/>
              </a:rPr>
              <a:t>Ted prefers breakfast served on the terrace by his personal waiter Gerard.  After breakfast he showers at 11 AM and refuses a bath. The facility said showers are OK but shift changes require morning showers. </a:t>
            </a:r>
          </a:p>
          <a:p>
            <a:r>
              <a:rPr lang="en-US" altLang="en-US" dirty="0">
                <a:latin typeface="Tahoma" panose="020B0604030504040204" pitchFamily="34" charset="0"/>
              </a:rPr>
              <a:t>Ted is also uneasy with his aide and wants him changed.  Facility says no.</a:t>
            </a:r>
          </a:p>
          <a:p>
            <a:r>
              <a:rPr lang="en-US" altLang="en-US" dirty="0">
                <a:latin typeface="Tahoma" panose="020B0604030504040204" pitchFamily="34" charset="0"/>
              </a:rPr>
              <a:t>Ted wants to share a room with Anna and she agrees. The facility says no.</a:t>
            </a:r>
          </a:p>
          <a:p>
            <a:r>
              <a:rPr lang="en-US" altLang="en-US" dirty="0">
                <a:latin typeface="Tahoma" panose="020B0604030504040204" pitchFamily="34" charset="0"/>
              </a:rPr>
              <a:t>Ted is very demanding – but Remember – this is Ted</a:t>
            </a:r>
            <a:r>
              <a:rPr lang="ja-JP" altLang="en-US" dirty="0">
                <a:latin typeface="Tahoma" panose="020B0604030504040204" pitchFamily="34" charset="0"/>
              </a:rPr>
              <a:t>’</a:t>
            </a:r>
            <a:r>
              <a:rPr lang="en-US" altLang="ja-JP" dirty="0">
                <a:latin typeface="Tahoma" panose="020B0604030504040204" pitchFamily="34" charset="0"/>
              </a:rPr>
              <a:t>s Castle</a:t>
            </a:r>
            <a:r>
              <a:rPr lang="en-US" altLang="en-US" dirty="0">
                <a:latin typeface="Tahoma" panose="020B0604030504040204" pitchFamily="34" charset="0"/>
              </a:rPr>
              <a:t>   </a:t>
            </a:r>
          </a:p>
        </p:txBody>
      </p:sp>
    </p:spTree>
    <p:extLst>
      <p:ext uri="{BB962C8B-B14F-4D97-AF65-F5344CB8AC3E}">
        <p14:creationId xmlns:p14="http://schemas.microsoft.com/office/powerpoint/2010/main" val="19841007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372687" y="33555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9.  Ted Loves his Macaron’s</a:t>
            </a:r>
          </a:p>
        </p:txBody>
      </p:sp>
      <p:sp>
        <p:nvSpPr>
          <p:cNvPr id="16" name="Rectangle 3"/>
          <p:cNvSpPr txBox="1">
            <a:spLocks noChangeArrowheads="1"/>
          </p:cNvSpPr>
          <p:nvPr/>
        </p:nvSpPr>
        <p:spPr>
          <a:xfrm>
            <a:off x="275013" y="1523862"/>
            <a:ext cx="8746374"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latin typeface="Tahoma" panose="020B0604030504040204" pitchFamily="34" charset="0"/>
            </a:endParaRPr>
          </a:p>
        </p:txBody>
      </p:sp>
      <p:sp>
        <p:nvSpPr>
          <p:cNvPr id="18" name="Rectangle 3"/>
          <p:cNvSpPr txBox="1">
            <a:spLocks noChangeArrowheads="1"/>
          </p:cNvSpPr>
          <p:nvPr/>
        </p:nvSpPr>
        <p:spPr>
          <a:xfrm>
            <a:off x="457200" y="983464"/>
            <a:ext cx="8229600" cy="41148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a:latin typeface="Tahoma" panose="020B0604030504040204" pitchFamily="34" charset="0"/>
              </a:rPr>
              <a:t>Ted’s French cousins arranged for monthly shipments of Macaroons to the facility.</a:t>
            </a:r>
          </a:p>
          <a:p>
            <a:r>
              <a:rPr lang="en-US" altLang="en-US" sz="2800" dirty="0">
                <a:latin typeface="Tahoma" panose="020B0604030504040204" pitchFamily="34" charset="0"/>
              </a:rPr>
              <a:t>Ted Loves macarons, but the physician at the facility issued a medical order that he cant have them because of the risk of aspiration.  He is on a liquid diet (ugh). The DON refuses to let Ted eat them.</a:t>
            </a:r>
          </a:p>
          <a:p>
            <a:r>
              <a:rPr lang="en-US" altLang="en-US" sz="2800" dirty="0">
                <a:latin typeface="Tahoma" panose="020B0604030504040204" pitchFamily="34" charset="0"/>
              </a:rPr>
              <a:t>What if Ted has a Guardian who said no let him eat them.  The Family agrees.</a:t>
            </a:r>
          </a:p>
          <a:p>
            <a:r>
              <a:rPr lang="en-US" altLang="en-US" sz="2800" dirty="0">
                <a:latin typeface="Tahoma" panose="020B0604030504040204" pitchFamily="34" charset="0"/>
              </a:rPr>
              <a:t>At the care plan meeting, the DON insists they will discharge him if the order is not followed.  </a:t>
            </a:r>
          </a:p>
        </p:txBody>
      </p:sp>
    </p:spTree>
    <p:extLst>
      <p:ext uri="{BB962C8B-B14F-4D97-AF65-F5344CB8AC3E}">
        <p14:creationId xmlns:p14="http://schemas.microsoft.com/office/powerpoint/2010/main" val="6649670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13613" y="4178427"/>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390506" y="3839829"/>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372687" y="214281"/>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10. Angry Ted</a:t>
            </a:r>
          </a:p>
        </p:txBody>
      </p:sp>
      <p:sp>
        <p:nvSpPr>
          <p:cNvPr id="16" name="Rectangle 3"/>
          <p:cNvSpPr txBox="1">
            <a:spLocks noChangeArrowheads="1"/>
          </p:cNvSpPr>
          <p:nvPr/>
        </p:nvSpPr>
        <p:spPr>
          <a:xfrm>
            <a:off x="207819" y="1505619"/>
            <a:ext cx="8746374"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latin typeface="Tahoma" panose="020B0604030504040204" pitchFamily="34" charset="0"/>
            </a:endParaRPr>
          </a:p>
        </p:txBody>
      </p:sp>
      <p:sp>
        <p:nvSpPr>
          <p:cNvPr id="18" name="Rectangle 3"/>
          <p:cNvSpPr txBox="1">
            <a:spLocks noChangeArrowheads="1"/>
          </p:cNvSpPr>
          <p:nvPr/>
        </p:nvSpPr>
        <p:spPr>
          <a:xfrm>
            <a:off x="38792" y="1240873"/>
            <a:ext cx="8915401" cy="41148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a:latin typeface="Tahoma" panose="020B0604030504040204" pitchFamily="34" charset="0"/>
              </a:rPr>
              <a:t>Ted has dementia and is aggressive.  You visited Ted and saw that his hands were strapped to the side rails of his bed.  The nurse said that he became outraged when the Administrator took away his computer because he was mining Bit Coin.  He repeatedly hits the CNA. His Physician recommended that Ted be restrained when needed.  You object but the nurse said that it was in the chart so it was OK.  Is it OK? </a:t>
            </a:r>
          </a:p>
          <a:p>
            <a:endParaRPr lang="en-US" altLang="en-US" sz="2800" dirty="0">
              <a:latin typeface="Tahoma" panose="020B0604030504040204" pitchFamily="34" charset="0"/>
            </a:endParaRPr>
          </a:p>
        </p:txBody>
      </p:sp>
    </p:spTree>
    <p:extLst>
      <p:ext uri="{BB962C8B-B14F-4D97-AF65-F5344CB8AC3E}">
        <p14:creationId xmlns:p14="http://schemas.microsoft.com/office/powerpoint/2010/main" val="3152725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fontScale="90000"/>
          </a:bodyPr>
          <a:lstStyle/>
          <a:p>
            <a:r>
              <a:rPr lang="en-US" altLang="en-US" sz="4000" b="1" dirty="0">
                <a:latin typeface="Arial" panose="020B0604020202020204" pitchFamily="34" charset="0"/>
              </a:rPr>
              <a:t>Answer 1</a:t>
            </a:r>
            <a:br>
              <a:rPr lang="en-US" altLang="en-US" sz="4000" b="1" dirty="0">
                <a:latin typeface="Arial" panose="020B0604020202020204" pitchFamily="34" charset="0"/>
              </a:rPr>
            </a:br>
            <a:r>
              <a:rPr lang="en-US" altLang="en-US" sz="4000" b="1" dirty="0">
                <a:latin typeface="Arial" panose="020B0604020202020204" pitchFamily="34" charset="0"/>
              </a:rPr>
              <a:t>Hold That Bed</a:t>
            </a:r>
          </a:p>
        </p:txBody>
      </p:sp>
      <p:sp>
        <p:nvSpPr>
          <p:cNvPr id="80899" name="Rectangle 3"/>
          <p:cNvSpPr>
            <a:spLocks noGrp="1" noChangeArrowheads="1"/>
          </p:cNvSpPr>
          <p:nvPr>
            <p:ph type="body" idx="1"/>
          </p:nvPr>
        </p:nvSpPr>
        <p:spPr>
          <a:xfrm>
            <a:off x="590550" y="1408113"/>
            <a:ext cx="8229600" cy="4530725"/>
          </a:xfrm>
        </p:spPr>
        <p:txBody>
          <a:bodyPr>
            <a:normAutofit fontScale="85000" lnSpcReduction="20000"/>
          </a:bodyPr>
          <a:lstStyle/>
          <a:p>
            <a:r>
              <a:rPr lang="en-US" altLang="en-US" sz="4000" dirty="0">
                <a:latin typeface="Tahoma" panose="020B0604030504040204" pitchFamily="34" charset="0"/>
              </a:rPr>
              <a:t>Ted is on Medicaid ICP, and is admitted to a hospital for a 2 week stay.  When he is ready for re-admission to the facility, they tell him can not return because his bed hold period has expired.  But Ted tells you they never gave him notice the day they transferred him to the hospital.  They told him it was in his admission package when he was admitted to Cairnholm.</a:t>
            </a:r>
          </a:p>
        </p:txBody>
      </p:sp>
    </p:spTree>
    <p:extLst>
      <p:ext uri="{BB962C8B-B14F-4D97-AF65-F5344CB8AC3E}">
        <p14:creationId xmlns:p14="http://schemas.microsoft.com/office/powerpoint/2010/main" val="4159684156"/>
      </p:ext>
    </p:extLst>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28600"/>
            <a:ext cx="8229600" cy="1143000"/>
          </a:xfrm>
        </p:spPr>
        <p:txBody>
          <a:bodyPr>
            <a:normAutofit fontScale="90000"/>
          </a:bodyPr>
          <a:lstStyle/>
          <a:p>
            <a:pPr>
              <a:defRPr/>
            </a:pPr>
            <a:r>
              <a:rPr lang="en-US" altLang="en-US" b="1" dirty="0">
                <a:latin typeface="+mn-lt"/>
              </a:rPr>
              <a:t>42 C.F.R. </a:t>
            </a:r>
            <a:r>
              <a:rPr lang="en-US" altLang="en-US" b="1" dirty="0">
                <a:latin typeface="+mn-lt"/>
                <a:cs typeface="Times New Roman" panose="02020603050405020304" pitchFamily="18" charset="0"/>
              </a:rPr>
              <a:t>§483.15(d)(e) </a:t>
            </a:r>
            <a:br>
              <a:rPr lang="en-US" altLang="en-US" b="1" dirty="0">
                <a:latin typeface="+mn-lt"/>
                <a:cs typeface="Times New Roman" panose="02020603050405020304" pitchFamily="18" charset="0"/>
              </a:rPr>
            </a:br>
            <a:r>
              <a:rPr lang="en-US" b="1" dirty="0">
                <a:latin typeface="+mn-lt"/>
                <a:ea typeface="ＭＳ Ｐゴシック" charset="0"/>
                <a:cs typeface="+mj-cs"/>
              </a:rPr>
              <a:t>Bed Hold Policy </a:t>
            </a:r>
          </a:p>
        </p:txBody>
      </p:sp>
      <p:sp>
        <p:nvSpPr>
          <p:cNvPr id="37891" name="Rectangle 3"/>
          <p:cNvSpPr>
            <a:spLocks noGrp="1" noChangeArrowheads="1"/>
          </p:cNvSpPr>
          <p:nvPr>
            <p:ph type="body" idx="1"/>
          </p:nvPr>
        </p:nvSpPr>
        <p:spPr>
          <a:xfrm>
            <a:off x="457200" y="1143000"/>
            <a:ext cx="8229600" cy="4679949"/>
          </a:xfrm>
        </p:spPr>
        <p:txBody>
          <a:bodyPr>
            <a:normAutofit fontScale="70000" lnSpcReduction="20000"/>
          </a:bodyPr>
          <a:lstStyle/>
          <a:p>
            <a:endParaRPr lang="en-US" altLang="en-US" dirty="0">
              <a:latin typeface="Times New Roman" panose="02020603050405020304" pitchFamily="18" charset="0"/>
            </a:endParaRPr>
          </a:p>
          <a:p>
            <a:r>
              <a:rPr lang="en-US" altLang="en-US" sz="4000" dirty="0">
                <a:latin typeface="Times New Roman" panose="02020603050405020304" pitchFamily="18" charset="0"/>
              </a:rPr>
              <a:t>Written information to resident or representative</a:t>
            </a:r>
          </a:p>
          <a:p>
            <a:r>
              <a:rPr lang="en-US" altLang="en-US" sz="4000" dirty="0">
                <a:latin typeface="Times New Roman" panose="02020603050405020304" pitchFamily="18" charset="0"/>
              </a:rPr>
              <a:t>Before Transfer - Inform resident and family member or legal representative of duration under state plan and payment policy</a:t>
            </a:r>
          </a:p>
          <a:p>
            <a:r>
              <a:rPr lang="en-US" altLang="en-US" sz="4000" b="1" dirty="0">
                <a:latin typeface="Times New Roman" panose="02020603050405020304" pitchFamily="18" charset="0"/>
              </a:rPr>
              <a:t>And </a:t>
            </a:r>
            <a:r>
              <a:rPr lang="en-US" altLang="en-US" sz="4000" dirty="0">
                <a:latin typeface="Times New Roman" panose="02020603050405020304" pitchFamily="18" charset="0"/>
              </a:rPr>
              <a:t>at time of transfer.</a:t>
            </a:r>
          </a:p>
          <a:p>
            <a:r>
              <a:rPr lang="en-US" altLang="en-US" sz="4000" dirty="0">
                <a:latin typeface="Times New Roman" panose="02020603050405020304" pitchFamily="18" charset="0"/>
              </a:rPr>
              <a:t>It Contemplates two notices</a:t>
            </a:r>
          </a:p>
          <a:p>
            <a:r>
              <a:rPr lang="en-US" altLang="en-US" sz="4000" dirty="0">
                <a:latin typeface="Times New Roman" panose="02020603050405020304" pitchFamily="18" charset="0"/>
              </a:rPr>
              <a:t>If leave exceeds time, must have written policy for readmission immediately upon 1st bed available if resident requires services and is eligible for Medicaid</a:t>
            </a:r>
          </a:p>
          <a:p>
            <a:r>
              <a:rPr lang="en-US" altLang="en-US" sz="4000" dirty="0">
                <a:latin typeface="Times New Roman" panose="02020603050405020304" pitchFamily="18" charset="0"/>
              </a:rPr>
              <a:t>You tell Cairnholm this an improper discharge and they have to take him back</a:t>
            </a:r>
          </a:p>
        </p:txBody>
      </p:sp>
    </p:spTree>
    <p:extLst>
      <p:ext uri="{BB962C8B-B14F-4D97-AF65-F5344CB8AC3E}">
        <p14:creationId xmlns:p14="http://schemas.microsoft.com/office/powerpoint/2010/main" val="415332111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8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8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78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78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789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78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86200"/>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495300" y="146049"/>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52400" y="916939"/>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6" name="Rectangle 2"/>
          <p:cNvSpPr txBox="1">
            <a:spLocks noChangeArrowheads="1"/>
          </p:cNvSpPr>
          <p:nvPr/>
        </p:nvSpPr>
        <p:spPr>
          <a:xfrm>
            <a:off x="372687" y="492034"/>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Answer 2</a:t>
            </a:r>
          </a:p>
          <a:p>
            <a:r>
              <a:rPr lang="en-US" altLang="en-US" sz="3600" b="1" dirty="0">
                <a:latin typeface="Arial" panose="020B0604020202020204" pitchFamily="34" charset="0"/>
              </a:rPr>
              <a:t>Ted and The Bad Night Visitors</a:t>
            </a:r>
          </a:p>
        </p:txBody>
      </p:sp>
      <p:sp>
        <p:nvSpPr>
          <p:cNvPr id="17" name="Rectangle 3"/>
          <p:cNvSpPr txBox="1">
            <a:spLocks noChangeArrowheads="1"/>
          </p:cNvSpPr>
          <p:nvPr/>
        </p:nvSpPr>
        <p:spPr>
          <a:xfrm>
            <a:off x="153537" y="1410336"/>
            <a:ext cx="9144000"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sz="3600" dirty="0">
              <a:latin typeface="Tahoma" panose="020B0604030504040204" pitchFamily="34" charset="0"/>
            </a:endParaRPr>
          </a:p>
          <a:p>
            <a:r>
              <a:rPr lang="en-US" altLang="en-US" sz="3600" dirty="0">
                <a:latin typeface="Tahoma" panose="020B0604030504040204" pitchFamily="34" charset="0"/>
              </a:rPr>
              <a:t>Ted is often awakened at midnight by noise outside his window.  He suspects illegal activity but staff denies it.  Last night he insisted that staff call the police and the LTCOC who is aware of the problem. Staff refuses and said it can wait until morning?</a:t>
            </a:r>
          </a:p>
        </p:txBody>
      </p:sp>
    </p:spTree>
    <p:extLst>
      <p:ext uri="{BB962C8B-B14F-4D97-AF65-F5344CB8AC3E}">
        <p14:creationId xmlns:p14="http://schemas.microsoft.com/office/powerpoint/2010/main" val="34622561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86200"/>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495300" y="146049"/>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52400" y="916939"/>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6" name="Rectangle 2"/>
          <p:cNvSpPr txBox="1">
            <a:spLocks noChangeArrowheads="1"/>
          </p:cNvSpPr>
          <p:nvPr/>
        </p:nvSpPr>
        <p:spPr>
          <a:xfrm>
            <a:off x="401683" y="22984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a:latin typeface="Times New Roman" charset="0"/>
                <a:ea typeface="ＭＳ Ｐゴシック" charset="0"/>
              </a:rPr>
              <a:t>Communication Access and Visitation</a:t>
            </a:r>
          </a:p>
        </p:txBody>
      </p:sp>
      <p:sp>
        <p:nvSpPr>
          <p:cNvPr id="17" name="Rectangle 3"/>
          <p:cNvSpPr txBox="1">
            <a:spLocks noChangeArrowheads="1"/>
          </p:cNvSpPr>
          <p:nvPr/>
        </p:nvSpPr>
        <p:spPr>
          <a:xfrm>
            <a:off x="171450" y="812294"/>
            <a:ext cx="91440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Arial" charset="0"/>
              <a:buChar char="•"/>
              <a:defRPr/>
            </a:pPr>
            <a:r>
              <a:rPr lang="en-US" sz="2800" dirty="0">
                <a:latin typeface="Times New Roman" charset="0"/>
                <a:ea typeface="ＭＳ Ｐゴシック" charset="0"/>
              </a:rPr>
              <a:t>Found under new title – “Self Determination”</a:t>
            </a:r>
          </a:p>
          <a:p>
            <a:pPr>
              <a:buFont typeface="Arial" charset="0"/>
              <a:buChar char="•"/>
              <a:defRPr/>
            </a:pPr>
            <a:r>
              <a:rPr lang="en-US" altLang="en-US" sz="2800" b="1" dirty="0">
                <a:latin typeface="Times New Roman" panose="02020603050405020304" pitchFamily="18" charset="0"/>
              </a:rPr>
              <a:t>42 C.F.R. 483.10 (f) Self Determination </a:t>
            </a:r>
            <a:endParaRPr lang="en-US" sz="2800" dirty="0"/>
          </a:p>
          <a:p>
            <a:pPr>
              <a:buFont typeface="Arial" charset="0"/>
              <a:buChar char="•"/>
              <a:defRPr/>
            </a:pPr>
            <a:r>
              <a:rPr lang="en-US" sz="2800" b="1" u="sng" dirty="0">
                <a:latin typeface="Times New Roman" charset="0"/>
                <a:ea typeface="ＭＳ Ｐゴシック" charset="0"/>
              </a:rPr>
              <a:t>(4)</a:t>
            </a:r>
            <a:r>
              <a:rPr lang="en-US" sz="2800" b="1" dirty="0">
                <a:latin typeface="Times New Roman" charset="0"/>
                <a:ea typeface="ＭＳ Ｐゴシック" charset="0"/>
              </a:rPr>
              <a:t> </a:t>
            </a:r>
            <a:r>
              <a:rPr lang="en-US" sz="2800" dirty="0">
                <a:latin typeface="Times New Roman" charset="0"/>
                <a:ea typeface="ＭＳ Ｐゴシック" charset="0"/>
              </a:rPr>
              <a:t>Specifically Covers access</a:t>
            </a:r>
          </a:p>
          <a:p>
            <a:pPr lvl="1">
              <a:buFont typeface="Arial" charset="0"/>
              <a:buChar char="–"/>
              <a:defRPr/>
            </a:pPr>
            <a:r>
              <a:rPr lang="en-US" u="sng" dirty="0">
                <a:latin typeface="Times New Roman" charset="0"/>
                <a:ea typeface="ＭＳ Ｐゴシック" charset="0"/>
              </a:rPr>
              <a:t>immediate</a:t>
            </a:r>
            <a:r>
              <a:rPr lang="en-US" dirty="0">
                <a:latin typeface="Times New Roman" charset="0"/>
                <a:ea typeface="ＭＳ Ｐゴシック" charset="0"/>
              </a:rPr>
              <a:t> access to representatives of state and federal regulatory agencies., LTCOC, advocacy org.’s</a:t>
            </a:r>
          </a:p>
          <a:p>
            <a:pPr lvl="1">
              <a:buFont typeface="Arial" charset="0"/>
              <a:buChar char="–"/>
              <a:defRPr/>
            </a:pPr>
            <a:r>
              <a:rPr lang="en-US" u="sng" dirty="0">
                <a:latin typeface="Times New Roman" charset="0"/>
                <a:ea typeface="ＭＳ Ｐゴシック" charset="0"/>
              </a:rPr>
              <a:t>immediate</a:t>
            </a:r>
            <a:r>
              <a:rPr lang="en-US" dirty="0">
                <a:latin typeface="Times New Roman" charset="0"/>
                <a:ea typeface="ＭＳ Ｐゴシック" charset="0"/>
              </a:rPr>
              <a:t> access to physician,  immediate family and relatives (subject to right to deny or withdraw  right).</a:t>
            </a:r>
          </a:p>
          <a:p>
            <a:pPr lvl="1">
              <a:buFont typeface="Arial" charset="0"/>
              <a:buChar char="–"/>
              <a:defRPr/>
            </a:pPr>
            <a:r>
              <a:rPr lang="en-US" dirty="0">
                <a:latin typeface="Times New Roman" charset="0"/>
                <a:ea typeface="ＭＳ Ｐゴシック" charset="0"/>
              </a:rPr>
              <a:t> Others visiting with consent of resident </a:t>
            </a:r>
            <a:r>
              <a:rPr lang="en-US" altLang="en-US" b="1" dirty="0">
                <a:solidFill>
                  <a:schemeClr val="accent2">
                    <a:lumMod val="75000"/>
                  </a:schemeClr>
                </a:solidFill>
              </a:rPr>
              <a:t>(New) </a:t>
            </a:r>
            <a:endParaRPr lang="en-US" dirty="0">
              <a:latin typeface="Times New Roman" charset="0"/>
              <a:ea typeface="ＭＳ Ｐゴシック" charset="0"/>
            </a:endParaRPr>
          </a:p>
          <a:p>
            <a:pPr lvl="1">
              <a:buFont typeface="Arial" charset="0"/>
              <a:buChar char="–"/>
              <a:defRPr/>
            </a:pPr>
            <a:r>
              <a:rPr lang="en-US" u="sng" dirty="0">
                <a:latin typeface="Times New Roman" charset="0"/>
                <a:ea typeface="ＭＳ Ｐゴシック" charset="0"/>
              </a:rPr>
              <a:t>reasonable</a:t>
            </a:r>
            <a:r>
              <a:rPr lang="en-US" dirty="0">
                <a:latin typeface="Times New Roman" charset="0"/>
                <a:ea typeface="ＭＳ Ｐゴシック" charset="0"/>
              </a:rPr>
              <a:t> access to other visitors, and to health, social and legal services</a:t>
            </a:r>
          </a:p>
          <a:p>
            <a:pPr lvl="1">
              <a:buFont typeface="Arial" charset="0"/>
              <a:buChar char="–"/>
              <a:defRPr/>
            </a:pPr>
            <a:r>
              <a:rPr lang="en-US" dirty="0">
                <a:latin typeface="Times New Roman" charset="0"/>
                <a:ea typeface="ＭＳ Ｐゴシック" charset="0"/>
              </a:rPr>
              <a:t>Must have written policies and notice of policy</a:t>
            </a:r>
          </a:p>
        </p:txBody>
      </p:sp>
    </p:spTree>
    <p:extLst>
      <p:ext uri="{BB962C8B-B14F-4D97-AF65-F5344CB8AC3E}">
        <p14:creationId xmlns:p14="http://schemas.microsoft.com/office/powerpoint/2010/main" val="5931300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3985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6" name="Content Placeholder 2"/>
          <p:cNvSpPr txBox="1">
            <a:spLocks/>
          </p:cNvSpPr>
          <p:nvPr/>
        </p:nvSpPr>
        <p:spPr>
          <a:xfrm>
            <a:off x="645226" y="1295400"/>
            <a:ext cx="82296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t>Self Determination also covers:</a:t>
            </a:r>
          </a:p>
          <a:p>
            <a:r>
              <a:rPr lang="en-US" altLang="en-US" dirty="0"/>
              <a:t>Right to choose activities and schedules, interact with community, organize, hold private family meetings, manage own finances. </a:t>
            </a:r>
          </a:p>
        </p:txBody>
      </p:sp>
      <p:sp>
        <p:nvSpPr>
          <p:cNvPr id="18" name="Rectangle 17"/>
          <p:cNvSpPr/>
          <p:nvPr/>
        </p:nvSpPr>
        <p:spPr>
          <a:xfrm>
            <a:off x="609600" y="445807"/>
            <a:ext cx="8771313" cy="646331"/>
          </a:xfrm>
          <a:prstGeom prst="rect">
            <a:avLst/>
          </a:prstGeom>
        </p:spPr>
        <p:txBody>
          <a:bodyPr wrap="square">
            <a:spAutoFit/>
          </a:bodyPr>
          <a:lstStyle/>
          <a:p>
            <a:r>
              <a:rPr lang="en-US" altLang="en-US" sz="3600" b="1" dirty="0">
                <a:latin typeface="Times New Roman" panose="02020603050405020304" pitchFamily="18" charset="0"/>
              </a:rPr>
              <a:t>42 C.F.R. 483.10 (f) Self Determination</a:t>
            </a:r>
            <a:endParaRPr lang="en-US" sz="3600" dirty="0"/>
          </a:p>
        </p:txBody>
      </p:sp>
    </p:spTree>
    <p:extLst>
      <p:ext uri="{BB962C8B-B14F-4D97-AF65-F5344CB8AC3E}">
        <p14:creationId xmlns:p14="http://schemas.microsoft.com/office/powerpoint/2010/main" val="493531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5" name="TextBox 14"/>
          <p:cNvSpPr txBox="1"/>
          <p:nvPr/>
        </p:nvSpPr>
        <p:spPr>
          <a:xfrm>
            <a:off x="3149830" y="414653"/>
            <a:ext cx="2827713" cy="707886"/>
          </a:xfrm>
          <a:prstGeom prst="rect">
            <a:avLst/>
          </a:prstGeom>
          <a:noFill/>
        </p:spPr>
        <p:txBody>
          <a:bodyPr wrap="square" rtlCol="0">
            <a:spAutoFit/>
          </a:bodyPr>
          <a:lstStyle/>
          <a:p>
            <a:r>
              <a:rPr lang="en-US" sz="4000" b="1" dirty="0"/>
              <a:t>What’s New</a:t>
            </a:r>
          </a:p>
        </p:txBody>
      </p:sp>
      <p:sp>
        <p:nvSpPr>
          <p:cNvPr id="16" name="TextBox 15"/>
          <p:cNvSpPr txBox="1"/>
          <p:nvPr/>
        </p:nvSpPr>
        <p:spPr>
          <a:xfrm>
            <a:off x="715586" y="1240015"/>
            <a:ext cx="7696200" cy="4955203"/>
          </a:xfrm>
          <a:prstGeom prst="rect">
            <a:avLst/>
          </a:prstGeom>
          <a:noFill/>
        </p:spPr>
        <p:txBody>
          <a:bodyPr wrap="square" rtlCol="0">
            <a:spAutoFit/>
          </a:bodyPr>
          <a:lstStyle/>
          <a:p>
            <a:pPr>
              <a:buFont typeface="Arial" charset="0"/>
              <a:buChar char="•"/>
              <a:defRPr/>
            </a:pPr>
            <a:r>
              <a:rPr lang="en-US" sz="3600" dirty="0">
                <a:ea typeface="ＭＳ Ｐゴシック" charset="0"/>
              </a:rPr>
              <a:t>Rules reorganized and updated because (1) More research since 1989, (2) many changes in resident care and quality assessment practices</a:t>
            </a:r>
          </a:p>
          <a:p>
            <a:pPr lvl="1">
              <a:buFont typeface="Arial" charset="0"/>
              <a:buChar char="•"/>
              <a:defRPr/>
            </a:pPr>
            <a:r>
              <a:rPr lang="en-US" sz="3600" dirty="0">
                <a:ea typeface="ＭＳ Ｐゴシック" charset="0"/>
              </a:rPr>
              <a:t>More diverse nursing home population</a:t>
            </a:r>
          </a:p>
          <a:p>
            <a:pPr lvl="1">
              <a:buFont typeface="Arial" charset="0"/>
              <a:buChar char="•"/>
              <a:defRPr/>
            </a:pPr>
            <a:r>
              <a:rPr lang="en-US" sz="3600" dirty="0">
                <a:ea typeface="ＭＳ Ｐゴシック" charset="0"/>
              </a:rPr>
              <a:t>More clinically complex Nursing home practices</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30301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D32892-C1D6-44C9-AB97-ABE314396FDF}"/>
              </a:ext>
            </a:extLst>
          </p:cNvPr>
          <p:cNvSpPr/>
          <p:nvPr/>
        </p:nvSpPr>
        <p:spPr>
          <a:xfrm>
            <a:off x="2286000" y="1720840"/>
            <a:ext cx="4572000" cy="3416320"/>
          </a:xfrm>
          <a:prstGeom prst="rect">
            <a:avLst/>
          </a:prstGeom>
        </p:spPr>
        <p:txBody>
          <a:bodyPr>
            <a:spAutoFit/>
          </a:bodyPr>
          <a:lstStyle/>
          <a:p>
            <a:pPr>
              <a:spcBef>
                <a:spcPct val="0"/>
              </a:spcBef>
              <a:buFontTx/>
              <a:buNone/>
            </a:pPr>
            <a:r>
              <a:rPr lang="en-US" altLang="en-US" b="1" dirty="0">
                <a:solidFill>
                  <a:schemeClr val="bg1"/>
                </a:solidFill>
                <a:latin typeface="Tahoma" panose="020B0604030504040204" pitchFamily="34" charset="0"/>
              </a:rPr>
              <a:t>Ted got a new room mate, who threatens Ted, locks him out of his room, wears his cloths, steals his bow ties takes his </a:t>
            </a:r>
            <a:r>
              <a:rPr lang="en-US" altLang="en-US" b="1" dirty="0" err="1">
                <a:solidFill>
                  <a:schemeClr val="bg1"/>
                </a:solidFill>
                <a:latin typeface="Tahoma" panose="020B0604030504040204" pitchFamily="34" charset="0"/>
              </a:rPr>
              <a:t>i</a:t>
            </a:r>
            <a:r>
              <a:rPr lang="en-US" altLang="en-US" b="1" dirty="0">
                <a:solidFill>
                  <a:schemeClr val="bg1"/>
                </a:solidFill>
                <a:latin typeface="Tahoma" panose="020B0604030504040204" pitchFamily="34" charset="0"/>
              </a:rPr>
              <a:t>-Pad every </a:t>
            </a:r>
          </a:p>
          <a:p>
            <a:pPr>
              <a:spcBef>
                <a:spcPct val="0"/>
              </a:spcBef>
              <a:buFontTx/>
              <a:buNone/>
            </a:pPr>
            <a:r>
              <a:rPr lang="en-US" altLang="en-US" b="1" dirty="0">
                <a:solidFill>
                  <a:schemeClr val="bg1"/>
                </a:solidFill>
                <a:latin typeface="Tahoma" panose="020B0604030504040204" pitchFamily="34" charset="0"/>
              </a:rPr>
              <a:t>Morning to read the New York Times, and steals his Macaroons.</a:t>
            </a:r>
          </a:p>
          <a:p>
            <a:pPr>
              <a:spcBef>
                <a:spcPct val="0"/>
              </a:spcBef>
              <a:buFontTx/>
              <a:buNone/>
            </a:pPr>
            <a:r>
              <a:rPr lang="en-US" altLang="en-US" b="1" dirty="0">
                <a:solidFill>
                  <a:schemeClr val="bg1"/>
                </a:solidFill>
                <a:latin typeface="Tahoma" panose="020B0604030504040204" pitchFamily="34" charset="0"/>
              </a:rPr>
              <a:t>Ted complains to the </a:t>
            </a:r>
          </a:p>
          <a:p>
            <a:pPr>
              <a:spcBef>
                <a:spcPct val="0"/>
              </a:spcBef>
              <a:buFontTx/>
              <a:buNone/>
            </a:pPr>
            <a:r>
              <a:rPr lang="en-US" altLang="en-US" b="1" dirty="0">
                <a:solidFill>
                  <a:schemeClr val="bg1"/>
                </a:solidFill>
                <a:latin typeface="Tahoma" panose="020B0604030504040204" pitchFamily="34" charset="0"/>
              </a:rPr>
              <a:t>administrator who recommends dispute resolution. </a:t>
            </a:r>
          </a:p>
          <a:p>
            <a:pPr>
              <a:spcBef>
                <a:spcPct val="0"/>
              </a:spcBef>
              <a:buFontTx/>
              <a:buNone/>
            </a:pPr>
            <a:r>
              <a:rPr lang="en-US" altLang="en-US" b="1" dirty="0">
                <a:solidFill>
                  <a:schemeClr val="bg1"/>
                </a:solidFill>
                <a:latin typeface="Tahoma" panose="020B0604030504040204" pitchFamily="34" charset="0"/>
              </a:rPr>
              <a:t>Ted is just going  to have to work it out. </a:t>
            </a:r>
          </a:p>
          <a:p>
            <a:pPr>
              <a:spcBef>
                <a:spcPct val="0"/>
              </a:spcBef>
              <a:buFontTx/>
              <a:buNone/>
            </a:pPr>
            <a:r>
              <a:rPr lang="en-US" altLang="en-US" b="1" dirty="0">
                <a:solidFill>
                  <a:schemeClr val="bg1"/>
                </a:solidFill>
                <a:latin typeface="Tahoma" panose="020B0604030504040204" pitchFamily="34" charset="0"/>
              </a:rPr>
              <a:t>It</a:t>
            </a:r>
            <a:r>
              <a:rPr lang="ja-JP" altLang="en-US" b="1" dirty="0">
                <a:solidFill>
                  <a:schemeClr val="bg1"/>
                </a:solidFill>
                <a:latin typeface="Tahoma" panose="020B0604030504040204" pitchFamily="34" charset="0"/>
              </a:rPr>
              <a:t>’</a:t>
            </a:r>
            <a:r>
              <a:rPr lang="en-US" altLang="ja-JP" b="1" dirty="0">
                <a:solidFill>
                  <a:schemeClr val="bg1"/>
                </a:solidFill>
                <a:latin typeface="Tahoma" panose="020B0604030504040204" pitchFamily="34" charset="0"/>
              </a:rPr>
              <a:t>s not the facilities responsibility</a:t>
            </a:r>
            <a:endParaRPr lang="en-US" altLang="en-US" b="1" dirty="0">
              <a:solidFill>
                <a:schemeClr val="bg1"/>
              </a:solidFill>
              <a:latin typeface="Tahoma" panose="020B0604030504040204" pitchFamily="34" charset="0"/>
            </a:endParaRPr>
          </a:p>
        </p:txBody>
      </p:sp>
      <p:sp>
        <p:nvSpPr>
          <p:cNvPr id="5" name="Rectangle 4">
            <a:extLst>
              <a:ext uri="{FF2B5EF4-FFF2-40B4-BE49-F238E27FC236}">
                <a16:creationId xmlns:a16="http://schemas.microsoft.com/office/drawing/2014/main" id="{0696A725-BCB6-40E6-8B93-C2CDB5F6E313}"/>
              </a:ext>
            </a:extLst>
          </p:cNvPr>
          <p:cNvSpPr/>
          <p:nvPr/>
        </p:nvSpPr>
        <p:spPr>
          <a:xfrm>
            <a:off x="762000" y="2133600"/>
            <a:ext cx="8153400" cy="3970318"/>
          </a:xfrm>
          <a:prstGeom prst="rect">
            <a:avLst/>
          </a:prstGeom>
        </p:spPr>
        <p:txBody>
          <a:bodyPr wrap="square">
            <a:spAutoFit/>
          </a:bodyPr>
          <a:lstStyle/>
          <a:p>
            <a:pPr>
              <a:spcBef>
                <a:spcPct val="0"/>
              </a:spcBef>
              <a:buFontTx/>
              <a:buNone/>
            </a:pPr>
            <a:r>
              <a:rPr lang="en-US" altLang="en-US" sz="2800" b="1" dirty="0">
                <a:latin typeface="Tahoma" panose="020B0604030504040204" pitchFamily="34" charset="0"/>
              </a:rPr>
              <a:t>Ted has a new room mate, who threatens Ted, locks him out of his room, wears his cloths, steals his bow ties takes his </a:t>
            </a:r>
            <a:r>
              <a:rPr lang="en-US" altLang="en-US" sz="2800" b="1" dirty="0" err="1">
                <a:latin typeface="Tahoma" panose="020B0604030504040204" pitchFamily="34" charset="0"/>
              </a:rPr>
              <a:t>i</a:t>
            </a:r>
            <a:r>
              <a:rPr lang="en-US" altLang="en-US" sz="2800" b="1" dirty="0">
                <a:latin typeface="Tahoma" panose="020B0604030504040204" pitchFamily="34" charset="0"/>
              </a:rPr>
              <a:t>-Pad every Morning to read the New York Times, and steals his Macaroons.</a:t>
            </a:r>
          </a:p>
          <a:p>
            <a:pPr>
              <a:spcBef>
                <a:spcPct val="0"/>
              </a:spcBef>
              <a:buFontTx/>
              <a:buNone/>
            </a:pPr>
            <a:r>
              <a:rPr lang="en-US" altLang="en-US" sz="2800" b="1" dirty="0">
                <a:latin typeface="Tahoma" panose="020B0604030504040204" pitchFamily="34" charset="0"/>
              </a:rPr>
              <a:t>Ted complains to the administrator who recommends dispute resolution. </a:t>
            </a:r>
          </a:p>
          <a:p>
            <a:pPr>
              <a:spcBef>
                <a:spcPct val="0"/>
              </a:spcBef>
              <a:buFontTx/>
              <a:buNone/>
            </a:pPr>
            <a:r>
              <a:rPr lang="en-US" altLang="en-US" sz="2800" b="1" dirty="0">
                <a:latin typeface="Tahoma" panose="020B0604030504040204" pitchFamily="34" charset="0"/>
              </a:rPr>
              <a:t>Ted is just going  to have to work it out. </a:t>
            </a:r>
          </a:p>
          <a:p>
            <a:pPr>
              <a:spcBef>
                <a:spcPct val="0"/>
              </a:spcBef>
              <a:buFontTx/>
              <a:buNone/>
            </a:pPr>
            <a:r>
              <a:rPr lang="en-US" altLang="en-US" sz="2800" b="1" dirty="0">
                <a:latin typeface="Tahoma" panose="020B0604030504040204" pitchFamily="34" charset="0"/>
              </a:rPr>
              <a:t>It</a:t>
            </a:r>
            <a:r>
              <a:rPr lang="ja-JP" altLang="en-US" sz="2800" b="1" dirty="0">
                <a:latin typeface="Tahoma" panose="020B0604030504040204" pitchFamily="34" charset="0"/>
              </a:rPr>
              <a:t>’</a:t>
            </a:r>
            <a:r>
              <a:rPr lang="en-US" altLang="ja-JP" sz="2800" b="1" dirty="0">
                <a:latin typeface="Tahoma" panose="020B0604030504040204" pitchFamily="34" charset="0"/>
              </a:rPr>
              <a:t>s not the facilities responsibility</a:t>
            </a:r>
            <a:endParaRPr lang="en-US" sz="2800" dirty="0"/>
          </a:p>
        </p:txBody>
      </p:sp>
      <p:sp>
        <p:nvSpPr>
          <p:cNvPr id="6" name="TextBox 5">
            <a:extLst>
              <a:ext uri="{FF2B5EF4-FFF2-40B4-BE49-F238E27FC236}">
                <a16:creationId xmlns:a16="http://schemas.microsoft.com/office/drawing/2014/main" id="{B743B42C-E108-413C-BCFB-628B1A8784B1}"/>
              </a:ext>
            </a:extLst>
          </p:cNvPr>
          <p:cNvSpPr txBox="1"/>
          <p:nvPr/>
        </p:nvSpPr>
        <p:spPr>
          <a:xfrm>
            <a:off x="776785" y="552356"/>
            <a:ext cx="7315200" cy="1200329"/>
          </a:xfrm>
          <a:prstGeom prst="rect">
            <a:avLst/>
          </a:prstGeom>
          <a:noFill/>
        </p:spPr>
        <p:txBody>
          <a:bodyPr wrap="square" rtlCol="0">
            <a:spAutoFit/>
          </a:bodyPr>
          <a:lstStyle/>
          <a:p>
            <a:pPr algn="ctr"/>
            <a:r>
              <a:rPr lang="en-US" sz="3600" b="1" dirty="0"/>
              <a:t>Answer 3 </a:t>
            </a:r>
          </a:p>
          <a:p>
            <a:pPr algn="ctr"/>
            <a:r>
              <a:rPr lang="en-US" sz="3600" b="1" dirty="0"/>
              <a:t>Ted’s New Room Mate</a:t>
            </a:r>
          </a:p>
        </p:txBody>
      </p:sp>
    </p:spTree>
    <p:extLst>
      <p:ext uri="{BB962C8B-B14F-4D97-AF65-F5344CB8AC3E}">
        <p14:creationId xmlns:p14="http://schemas.microsoft.com/office/powerpoint/2010/main" val="425023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86200"/>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448887" y="19087"/>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90500" y="923736"/>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6" name="Rectangle 15"/>
          <p:cNvSpPr/>
          <p:nvPr/>
        </p:nvSpPr>
        <p:spPr>
          <a:xfrm>
            <a:off x="1195993" y="510501"/>
            <a:ext cx="7285413" cy="707886"/>
          </a:xfrm>
          <a:prstGeom prst="rect">
            <a:avLst/>
          </a:prstGeom>
        </p:spPr>
        <p:txBody>
          <a:bodyPr wrap="square">
            <a:spAutoFit/>
          </a:bodyPr>
          <a:lstStyle/>
          <a:p>
            <a:r>
              <a:rPr lang="en-US" altLang="en-US" sz="4000" b="1" dirty="0">
                <a:latin typeface="Times New Roman" panose="02020603050405020304" pitchFamily="18" charset="0"/>
              </a:rPr>
              <a:t>42 C.F.R. 483.10 (g) Grievances</a:t>
            </a:r>
            <a:endParaRPr lang="en-US" sz="4000" dirty="0"/>
          </a:p>
        </p:txBody>
      </p:sp>
      <p:sp>
        <p:nvSpPr>
          <p:cNvPr id="17" name="Content Placeholder 2"/>
          <p:cNvSpPr txBox="1">
            <a:spLocks/>
          </p:cNvSpPr>
          <p:nvPr/>
        </p:nvSpPr>
        <p:spPr>
          <a:xfrm>
            <a:off x="448887" y="1415588"/>
            <a:ext cx="8695113"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t>Resident has the right to voice grievances without discrimination, reprisal or fear.</a:t>
            </a:r>
          </a:p>
          <a:p>
            <a:r>
              <a:rPr lang="en-US" altLang="en-US" dirty="0"/>
              <a:t>Includes Grievances with respect to care and treatment, behavior of staff, and </a:t>
            </a:r>
            <a:r>
              <a:rPr lang="en-US" altLang="en-US" u="sng" dirty="0"/>
              <a:t>other residents</a:t>
            </a:r>
          </a:p>
          <a:p>
            <a:r>
              <a:rPr lang="en-US" altLang="en-US" dirty="0"/>
              <a:t>Facility must resolve promptly and give a written decision with required format</a:t>
            </a:r>
          </a:p>
          <a:p>
            <a:r>
              <a:rPr lang="en-US" altLang="en-US" dirty="0"/>
              <a:t>Take appropriate corrective action</a:t>
            </a:r>
          </a:p>
          <a:p>
            <a:r>
              <a:rPr lang="en-US" altLang="en-US" dirty="0"/>
              <a:t>Must have grievance official</a:t>
            </a:r>
          </a:p>
          <a:p>
            <a:endParaRPr lang="en-US" altLang="en-US" dirty="0"/>
          </a:p>
        </p:txBody>
      </p:sp>
    </p:spTree>
    <p:extLst>
      <p:ext uri="{BB962C8B-B14F-4D97-AF65-F5344CB8AC3E}">
        <p14:creationId xmlns:p14="http://schemas.microsoft.com/office/powerpoint/2010/main" val="20729948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19484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t>Answer 4</a:t>
            </a:r>
          </a:p>
          <a:p>
            <a:r>
              <a:rPr lang="en-US" altLang="en-US" sz="3600" b="1" dirty="0"/>
              <a:t>Ted and the Other Night Visitors</a:t>
            </a:r>
          </a:p>
        </p:txBody>
      </p:sp>
      <p:sp>
        <p:nvSpPr>
          <p:cNvPr id="7" name="Content Placeholder 2"/>
          <p:cNvSpPr txBox="1">
            <a:spLocks/>
          </p:cNvSpPr>
          <p:nvPr/>
        </p:nvSpPr>
        <p:spPr>
          <a:xfrm>
            <a:off x="250481" y="1386643"/>
            <a:ext cx="86106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a:t>1.  Ted’s Uncle Clyde is an artist. He visits Ted regularly, but he works during the day when there is light.  He finishes around 10:PM.  The administrator tells you visiting hours end at 9:00 PM. , and Clyde cannot visit. What do you do.</a:t>
            </a:r>
          </a:p>
          <a:p>
            <a:r>
              <a:rPr lang="en-US" altLang="en-US" sz="2800" dirty="0"/>
              <a:t>2.  What if Ted tells the Administrator that he is mad at Clyde and wants no more visits. Clyde shows up at 3:00 pm and insist on visiting.  Clyde tells the administrator he is going to file a complaint for violation of Ted’s residents rights because he is restricting visitation.</a:t>
            </a:r>
          </a:p>
          <a:p>
            <a:endParaRPr lang="en-US" altLang="en-US" dirty="0"/>
          </a:p>
        </p:txBody>
      </p:sp>
    </p:spTree>
    <p:extLst>
      <p:ext uri="{BB962C8B-B14F-4D97-AF65-F5344CB8AC3E}">
        <p14:creationId xmlns:p14="http://schemas.microsoft.com/office/powerpoint/2010/main" val="25726574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3985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2" name="Rectangle 1"/>
          <p:cNvSpPr/>
          <p:nvPr/>
        </p:nvSpPr>
        <p:spPr>
          <a:xfrm>
            <a:off x="628799" y="1587230"/>
            <a:ext cx="8419802" cy="3970318"/>
          </a:xfrm>
          <a:prstGeom prst="rect">
            <a:avLst/>
          </a:prstGeom>
        </p:spPr>
        <p:txBody>
          <a:bodyPr wrap="square">
            <a:spAutoFit/>
          </a:bodyPr>
          <a:lstStyle/>
          <a:p>
            <a:r>
              <a:rPr lang="en-US" altLang="en-US" sz="3600" b="1" dirty="0"/>
              <a:t>42 C.F.R. 483.10(f)(4) </a:t>
            </a:r>
            <a:r>
              <a:rPr lang="en-US" altLang="en-US" sz="3600" dirty="0"/>
              <a:t>“receive visitors or his choosing, at time of his choosing. (f)(4)(ii) immediate access to family and relatives, subject residents right to deny or withdraw visitation. </a:t>
            </a:r>
            <a:r>
              <a:rPr lang="en-US" altLang="en-US" sz="3600" b="1" dirty="0"/>
              <a:t>(f)(4)(iii)</a:t>
            </a:r>
            <a:r>
              <a:rPr lang="en-US" altLang="en-US" sz="3600" dirty="0"/>
              <a:t> immediate access to others subject to reasonable clinical and safety restrictions</a:t>
            </a:r>
          </a:p>
        </p:txBody>
      </p:sp>
      <p:sp>
        <p:nvSpPr>
          <p:cNvPr id="16" name="Title 1"/>
          <p:cNvSpPr txBox="1">
            <a:spLocks/>
          </p:cNvSpPr>
          <p:nvPr/>
        </p:nvSpPr>
        <p:spPr>
          <a:xfrm>
            <a:off x="397626" y="550812"/>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a:t>Ted and the Other Night Visitors</a:t>
            </a:r>
          </a:p>
        </p:txBody>
      </p:sp>
    </p:spTree>
    <p:extLst>
      <p:ext uri="{BB962C8B-B14F-4D97-AF65-F5344CB8AC3E}">
        <p14:creationId xmlns:p14="http://schemas.microsoft.com/office/powerpoint/2010/main" val="28472710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3985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122613" y="283469"/>
            <a:ext cx="8632074"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Answer 5</a:t>
            </a:r>
          </a:p>
          <a:p>
            <a:r>
              <a:rPr lang="en-US" altLang="en-US" sz="3600" b="1" dirty="0">
                <a:latin typeface="Arial" panose="020B0604020202020204" pitchFamily="34" charset="0"/>
              </a:rPr>
              <a:t>Ted Loves His Sweepstakes </a:t>
            </a:r>
          </a:p>
        </p:txBody>
      </p:sp>
      <p:sp>
        <p:nvSpPr>
          <p:cNvPr id="19" name="Rectangle 3"/>
          <p:cNvSpPr txBox="1">
            <a:spLocks noChangeArrowheads="1"/>
          </p:cNvSpPr>
          <p:nvPr/>
        </p:nvSpPr>
        <p:spPr>
          <a:xfrm>
            <a:off x="372687" y="1455491"/>
            <a:ext cx="8229600"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latin typeface="Tahoma" panose="020B0604030504040204" pitchFamily="34" charset="0"/>
              </a:rPr>
              <a:t>Ted's only pleasure is reading the 20 to 30 credit card and sweepstakes solicitations he receives every day.  The facility is short of staff and has reduced the mail room staff to 4 days a week. Ted now receives his Saturday mail on Tuesday. </a:t>
            </a:r>
          </a:p>
          <a:p>
            <a:r>
              <a:rPr lang="en-US" altLang="en-US" dirty="0">
                <a:latin typeface="Tahoma" panose="020B0604030504040204" pitchFamily="34" charset="0"/>
              </a:rPr>
              <a:t>Ted also wants to send his family a UPS package, but the facility will not call them for a pickup. </a:t>
            </a:r>
          </a:p>
        </p:txBody>
      </p:sp>
    </p:spTree>
    <p:extLst>
      <p:ext uri="{BB962C8B-B14F-4D97-AF65-F5344CB8AC3E}">
        <p14:creationId xmlns:p14="http://schemas.microsoft.com/office/powerpoint/2010/main" val="389048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500"/>
                                        <p:tgtEl>
                                          <p:spTgt spid="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307274" y="225272"/>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590402" y="26244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a:latin typeface="Arial" panose="020B0604020202020204" pitchFamily="34" charset="0"/>
              </a:rPr>
              <a:t>Ted Loves His Sweepstakes </a:t>
            </a:r>
          </a:p>
        </p:txBody>
      </p:sp>
      <p:sp>
        <p:nvSpPr>
          <p:cNvPr id="19" name="Rectangle 3"/>
          <p:cNvSpPr txBox="1">
            <a:spLocks noChangeArrowheads="1"/>
          </p:cNvSpPr>
          <p:nvPr/>
        </p:nvSpPr>
        <p:spPr>
          <a:xfrm>
            <a:off x="323998" y="961133"/>
            <a:ext cx="8763000"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b="1" u="sng" dirty="0">
                <a:latin typeface="Tahoma" panose="020B0604030504040204" pitchFamily="34" charset="0"/>
              </a:rPr>
              <a:t>42 C.F.R. 483.10 (g)</a:t>
            </a:r>
            <a:r>
              <a:rPr lang="en-US" altLang="en-US" sz="2800" dirty="0">
                <a:latin typeface="Tahoma" panose="020B0604030504040204" pitchFamily="34" charset="0"/>
              </a:rPr>
              <a:t> – Information and Communication</a:t>
            </a:r>
          </a:p>
          <a:p>
            <a:r>
              <a:rPr lang="en-US" altLang="en-US" sz="2800" dirty="0">
                <a:latin typeface="Tahoma" panose="020B0604030504040204" pitchFamily="34" charset="0"/>
              </a:rPr>
              <a:t>(g)(8) - Right to send and receive mail – at facility and using other than postal service – and privacy – and postage - </a:t>
            </a:r>
          </a:p>
          <a:p>
            <a:r>
              <a:rPr lang="en-US" altLang="en-US" sz="2800" dirty="0">
                <a:latin typeface="Tahoma" panose="020B0604030504040204" pitchFamily="34" charset="0"/>
              </a:rPr>
              <a:t>(g)(6),(7) - access and privacy in phone, internet, TTY and TDD services</a:t>
            </a:r>
          </a:p>
          <a:p>
            <a:r>
              <a:rPr lang="en-US" altLang="en-US" sz="2800" dirty="0">
                <a:latin typeface="Tahoma" panose="020B0604030504040204" pitchFamily="34" charset="0"/>
              </a:rPr>
              <a:t>(g)(9) access and privacy in use of electronic communication such as e mail, internet and video.</a:t>
            </a:r>
          </a:p>
          <a:p>
            <a:r>
              <a:rPr lang="en-US" altLang="en-US" sz="2800" b="1" u="sng" dirty="0">
                <a:latin typeface="Tahoma" panose="020B0604030504040204" pitchFamily="34" charset="0"/>
              </a:rPr>
              <a:t>42 C.F.R. 483.10 (h)</a:t>
            </a:r>
            <a:r>
              <a:rPr lang="en-US" altLang="en-US" sz="2800" dirty="0">
                <a:latin typeface="Tahoma" panose="020B0604030504040204" pitchFamily="34" charset="0"/>
              </a:rPr>
              <a:t> Privacy &amp; Confidentiality – send and receive un-opened mail</a:t>
            </a:r>
          </a:p>
          <a:p>
            <a:endParaRPr lang="en-US" altLang="en-US" sz="2800" dirty="0">
              <a:latin typeface="Tahoma" panose="020B0604030504040204" pitchFamily="34" charset="0"/>
            </a:endParaRPr>
          </a:p>
          <a:p>
            <a:endParaRPr lang="en-US" altLang="en-US" sz="2800" dirty="0">
              <a:latin typeface="Tahoma" panose="020B0604030504040204" pitchFamily="34" charset="0"/>
            </a:endParaRPr>
          </a:p>
          <a:p>
            <a:endParaRPr lang="en-US" altLang="en-US" sz="2800" dirty="0">
              <a:latin typeface="Tahoma" panose="020B0604030504040204" pitchFamily="34" charset="0"/>
            </a:endParaRPr>
          </a:p>
        </p:txBody>
      </p:sp>
    </p:spTree>
    <p:extLst>
      <p:ext uri="{BB962C8B-B14F-4D97-AF65-F5344CB8AC3E}">
        <p14:creationId xmlns:p14="http://schemas.microsoft.com/office/powerpoint/2010/main" val="51092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500"/>
                                        <p:tgtEl>
                                          <p:spTgt spid="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xEl>
                                              <p:pRg st="2" end="2"/>
                                            </p:txEl>
                                          </p:spTgt>
                                        </p:tgtEl>
                                        <p:attrNameLst>
                                          <p:attrName>style.visibility</p:attrName>
                                        </p:attrNameLst>
                                      </p:cBhvr>
                                      <p:to>
                                        <p:strVal val="visible"/>
                                      </p:to>
                                    </p:set>
                                    <p:animEffect transition="in" filter="fade">
                                      <p:cBhvr>
                                        <p:cTn id="17" dur="500"/>
                                        <p:tgtEl>
                                          <p:spTgt spid="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xEl>
                                              <p:pRg st="3" end="3"/>
                                            </p:txEl>
                                          </p:spTgt>
                                        </p:tgtEl>
                                        <p:attrNameLst>
                                          <p:attrName>style.visibility</p:attrName>
                                        </p:attrNameLst>
                                      </p:cBhvr>
                                      <p:to>
                                        <p:strVal val="visible"/>
                                      </p:to>
                                    </p:set>
                                    <p:animEffect transition="in" filter="fade">
                                      <p:cBhvr>
                                        <p:cTn id="22" dur="500"/>
                                        <p:tgtEl>
                                          <p:spTgt spid="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
                                            <p:txEl>
                                              <p:pRg st="4" end="4"/>
                                            </p:txEl>
                                          </p:spTgt>
                                        </p:tgtEl>
                                        <p:attrNameLst>
                                          <p:attrName>style.visibility</p:attrName>
                                        </p:attrNameLst>
                                      </p:cBhvr>
                                      <p:to>
                                        <p:strVal val="visible"/>
                                      </p:to>
                                    </p:set>
                                    <p:animEffect transition="in" filter="fade">
                                      <p:cBhvr>
                                        <p:cTn id="27" dur="500"/>
                                        <p:tgtEl>
                                          <p:spTgt spid="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419397" y="380862"/>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Answer 6</a:t>
            </a:r>
          </a:p>
          <a:p>
            <a:r>
              <a:rPr lang="en-US" altLang="en-US" sz="3600" b="1" dirty="0">
                <a:latin typeface="Arial" panose="020B0604020202020204" pitchFamily="34" charset="0"/>
              </a:rPr>
              <a:t>Ted’s Art</a:t>
            </a:r>
          </a:p>
          <a:p>
            <a:r>
              <a:rPr lang="en-US" altLang="en-US" sz="3600" b="1" dirty="0">
                <a:latin typeface="Arial" panose="020B0604020202020204" pitchFamily="34" charset="0"/>
              </a:rPr>
              <a:t>Viva la Vida</a:t>
            </a:r>
          </a:p>
        </p:txBody>
      </p:sp>
      <p:sp>
        <p:nvSpPr>
          <p:cNvPr id="19" name="Rectangle 3"/>
          <p:cNvSpPr txBox="1">
            <a:spLocks noChangeArrowheads="1"/>
          </p:cNvSpPr>
          <p:nvPr/>
        </p:nvSpPr>
        <p:spPr>
          <a:xfrm>
            <a:off x="533400" y="2892209"/>
            <a:ext cx="8229600"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a:latin typeface="Tahoma" panose="020B0604030504040204" pitchFamily="34" charset="0"/>
              </a:rPr>
              <a:t>Ted keeps An original Freda Kalo above his dresser.  It was a gift from his Uncle Diego. Antique Road Show valued it at $300,000.  The facilities policy is that items over $1,000 must be locked in their safe.</a:t>
            </a:r>
          </a:p>
          <a:p>
            <a:endParaRPr lang="en-US" altLang="en-US" sz="2800" dirty="0">
              <a:latin typeface="Tahoma" panose="020B0604030504040204" pitchFamily="34" charset="0"/>
            </a:endParaRPr>
          </a:p>
          <a:p>
            <a:endParaRPr lang="en-US" altLang="en-US" sz="2800" dirty="0">
              <a:latin typeface="Tahoma" panose="020B0604030504040204" pitchFamily="34" charset="0"/>
            </a:endParaRPr>
          </a:p>
        </p:txBody>
      </p:sp>
    </p:spTree>
    <p:extLst>
      <p:ext uri="{BB962C8B-B14F-4D97-AF65-F5344CB8AC3E}">
        <p14:creationId xmlns:p14="http://schemas.microsoft.com/office/powerpoint/2010/main" val="18979964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381000" y="54626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Viva la Vida </a:t>
            </a:r>
          </a:p>
        </p:txBody>
      </p:sp>
      <p:sp>
        <p:nvSpPr>
          <p:cNvPr id="19" name="Rectangle 3"/>
          <p:cNvSpPr txBox="1">
            <a:spLocks noChangeArrowheads="1"/>
          </p:cNvSpPr>
          <p:nvPr/>
        </p:nvSpPr>
        <p:spPr>
          <a:xfrm>
            <a:off x="419397" y="1515153"/>
            <a:ext cx="8229600"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b="1" u="sng" dirty="0">
                <a:latin typeface="Tahoma" panose="020B0604030504040204" pitchFamily="34" charset="0"/>
              </a:rPr>
              <a:t>42 C.F.R. 483.10(e) – Respect and Dignity </a:t>
            </a:r>
            <a:r>
              <a:rPr lang="en-US" altLang="en-US" sz="2800" dirty="0">
                <a:latin typeface="Tahoma" panose="020B0604030504040204" pitchFamily="34" charset="0"/>
              </a:rPr>
              <a:t>– the right to retain and use personal possessions including furniture and clothing.</a:t>
            </a:r>
          </a:p>
          <a:p>
            <a:r>
              <a:rPr lang="en-US" altLang="en-US" sz="2800" b="1" u="sng" dirty="0">
                <a:latin typeface="Tahoma" panose="020B0604030504040204" pitchFamily="34" charset="0"/>
              </a:rPr>
              <a:t>42 C.F.R. 483.10(e) – Safe environment</a:t>
            </a:r>
            <a:r>
              <a:rPr lang="en-US" altLang="en-US" sz="2800" dirty="0">
                <a:latin typeface="Tahoma" panose="020B0604030504040204" pitchFamily="34" charset="0"/>
              </a:rPr>
              <a:t> – right to safe and clean environment allowing the resident to use his or her personal belongings</a:t>
            </a:r>
            <a:r>
              <a:rPr lang="en-US" altLang="en-US" sz="2800" b="1" u="sng" dirty="0">
                <a:latin typeface="Tahoma" panose="020B0604030504040204" pitchFamily="34" charset="0"/>
              </a:rPr>
              <a:t> </a:t>
            </a:r>
            <a:r>
              <a:rPr lang="en-US" altLang="en-US" sz="2800" dirty="0">
                <a:latin typeface="Tahoma" panose="020B0604030504040204" pitchFamily="34" charset="0"/>
              </a:rPr>
              <a:t> to the extent possible.</a:t>
            </a:r>
          </a:p>
          <a:p>
            <a:endParaRPr lang="en-US" altLang="en-US" sz="2800" dirty="0">
              <a:latin typeface="Tahoma" panose="020B0604030504040204" pitchFamily="34" charset="0"/>
            </a:endParaRPr>
          </a:p>
          <a:p>
            <a:endParaRPr lang="en-US" altLang="en-US" sz="2800" dirty="0">
              <a:latin typeface="Tahoma" panose="020B0604030504040204" pitchFamily="34" charset="0"/>
            </a:endParaRPr>
          </a:p>
        </p:txBody>
      </p:sp>
    </p:spTree>
    <p:extLst>
      <p:ext uri="{BB962C8B-B14F-4D97-AF65-F5344CB8AC3E}">
        <p14:creationId xmlns:p14="http://schemas.microsoft.com/office/powerpoint/2010/main" val="42753993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381000" y="54626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Answer 7</a:t>
            </a:r>
          </a:p>
          <a:p>
            <a:r>
              <a:rPr lang="en-US" altLang="en-US" sz="3600" b="1" dirty="0">
                <a:latin typeface="Arial" panose="020B0604020202020204" pitchFamily="34" charset="0"/>
              </a:rPr>
              <a:t>I Want the Chart</a:t>
            </a:r>
          </a:p>
        </p:txBody>
      </p:sp>
      <p:sp>
        <p:nvSpPr>
          <p:cNvPr id="16" name="Rectangle 3"/>
          <p:cNvSpPr txBox="1">
            <a:spLocks noChangeArrowheads="1"/>
          </p:cNvSpPr>
          <p:nvPr/>
        </p:nvSpPr>
        <p:spPr>
          <a:xfrm>
            <a:off x="495300" y="1984093"/>
            <a:ext cx="8229600"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latin typeface="Tahoma" panose="020B0604030504040204" pitchFamily="34" charset="0"/>
              </a:rPr>
              <a:t>As Ted’s Representative, you ask for Ted’s medical records.  The administrator tells you that all records requests must be in writing and you will get copies within a week.  You will be charged for copying the records and for the custodian</a:t>
            </a:r>
            <a:r>
              <a:rPr lang="ja-JP" altLang="en-US" dirty="0">
                <a:latin typeface="Tahoma" panose="020B0604030504040204" pitchFamily="34" charset="0"/>
              </a:rPr>
              <a:t>’</a:t>
            </a:r>
            <a:r>
              <a:rPr lang="en-US" altLang="ja-JP" dirty="0">
                <a:latin typeface="Tahoma" panose="020B0604030504040204" pitchFamily="34" charset="0"/>
              </a:rPr>
              <a:t>s time to retrieve the records. </a:t>
            </a:r>
            <a:endParaRPr lang="en-US" altLang="en-US" dirty="0">
              <a:latin typeface="Tahoma" panose="020B0604030504040204" pitchFamily="34" charset="0"/>
            </a:endParaRPr>
          </a:p>
        </p:txBody>
      </p:sp>
    </p:spTree>
    <p:extLst>
      <p:ext uri="{BB962C8B-B14F-4D97-AF65-F5344CB8AC3E}">
        <p14:creationId xmlns:p14="http://schemas.microsoft.com/office/powerpoint/2010/main" val="37977424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381000" y="54626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I Want the Chart</a:t>
            </a:r>
          </a:p>
        </p:txBody>
      </p:sp>
      <p:sp>
        <p:nvSpPr>
          <p:cNvPr id="16" name="Rectangle 3"/>
          <p:cNvSpPr txBox="1">
            <a:spLocks noChangeArrowheads="1"/>
          </p:cNvSpPr>
          <p:nvPr/>
        </p:nvSpPr>
        <p:spPr>
          <a:xfrm>
            <a:off x="438002" y="1523862"/>
            <a:ext cx="8229600"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latin typeface="Tahoma" panose="020B0604030504040204" pitchFamily="34" charset="0"/>
              </a:rPr>
              <a:t>You ask for the medical records, and the administrator tells you that all records requests must be in writing and you will get copies within a week.  You will be charged for copying the records and for   the custodian</a:t>
            </a:r>
            <a:r>
              <a:rPr lang="ja-JP" altLang="en-US">
                <a:latin typeface="Tahoma" panose="020B0604030504040204" pitchFamily="34" charset="0"/>
              </a:rPr>
              <a:t>’</a:t>
            </a:r>
            <a:r>
              <a:rPr lang="en-US" altLang="ja-JP" dirty="0">
                <a:latin typeface="Tahoma" panose="020B0604030504040204" pitchFamily="34" charset="0"/>
              </a:rPr>
              <a:t>s time to retrieve the records. </a:t>
            </a:r>
            <a:endParaRPr lang="en-US" altLang="en-US" dirty="0">
              <a:latin typeface="Tahoma" panose="020B0604030504040204" pitchFamily="34" charset="0"/>
            </a:endParaRPr>
          </a:p>
        </p:txBody>
      </p:sp>
    </p:spTree>
    <p:extLst>
      <p:ext uri="{BB962C8B-B14F-4D97-AF65-F5344CB8AC3E}">
        <p14:creationId xmlns:p14="http://schemas.microsoft.com/office/powerpoint/2010/main" val="2042411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3049511"/>
            <a:ext cx="7298267"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5" name="TextBox 14"/>
          <p:cNvSpPr txBox="1"/>
          <p:nvPr/>
        </p:nvSpPr>
        <p:spPr>
          <a:xfrm>
            <a:off x="3012670" y="501604"/>
            <a:ext cx="3011891" cy="707886"/>
          </a:xfrm>
          <a:prstGeom prst="rect">
            <a:avLst/>
          </a:prstGeom>
          <a:noFill/>
        </p:spPr>
        <p:txBody>
          <a:bodyPr wrap="square" rtlCol="0">
            <a:spAutoFit/>
          </a:bodyPr>
          <a:lstStyle/>
          <a:p>
            <a:r>
              <a:rPr lang="en-US" sz="4000" b="1" dirty="0"/>
              <a:t>What’s New</a:t>
            </a:r>
          </a:p>
        </p:txBody>
      </p:sp>
      <p:sp>
        <p:nvSpPr>
          <p:cNvPr id="16" name="TextBox 15"/>
          <p:cNvSpPr txBox="1"/>
          <p:nvPr/>
        </p:nvSpPr>
        <p:spPr>
          <a:xfrm>
            <a:off x="670516" y="2758879"/>
            <a:ext cx="7696200" cy="523220"/>
          </a:xfrm>
          <a:prstGeom prst="rect">
            <a:avLst/>
          </a:prstGeom>
          <a:noFill/>
        </p:spPr>
        <p:txBody>
          <a:bodyPr wrap="square" rtlCol="0">
            <a:spAutoFit/>
          </a:bodyPr>
          <a:lstStyle/>
          <a:p>
            <a:endParaRPr lang="en-US" sz="2800" b="1" dirty="0"/>
          </a:p>
        </p:txBody>
      </p:sp>
      <p:sp>
        <p:nvSpPr>
          <p:cNvPr id="2" name="Rectangle 1"/>
          <p:cNvSpPr/>
          <p:nvPr/>
        </p:nvSpPr>
        <p:spPr>
          <a:xfrm>
            <a:off x="533399" y="2883863"/>
            <a:ext cx="7970435" cy="523220"/>
          </a:xfrm>
          <a:prstGeom prst="rect">
            <a:avLst/>
          </a:prstGeom>
        </p:spPr>
        <p:txBody>
          <a:bodyPr wrap="square">
            <a:spAutoFit/>
          </a:bodyPr>
          <a:lstStyle/>
          <a:p>
            <a:endParaRPr lang="en-US" sz="2800" dirty="0">
              <a:latin typeface="Times New Roman" panose="02020603050405020304" pitchFamily="18" charset="0"/>
              <a:cs typeface="Times New Roman" panose="02020603050405020304" pitchFamily="18" charset="0"/>
            </a:endParaRPr>
          </a:p>
        </p:txBody>
      </p:sp>
      <p:sp>
        <p:nvSpPr>
          <p:cNvPr id="17" name="Content Placeholder 2"/>
          <p:cNvSpPr txBox="1">
            <a:spLocks/>
          </p:cNvSpPr>
          <p:nvPr/>
        </p:nvSpPr>
        <p:spPr>
          <a:xfrm>
            <a:off x="457200" y="1333500"/>
            <a:ext cx="8763000" cy="4191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Arial" charset="0"/>
              <a:buChar char="•"/>
              <a:defRPr/>
            </a:pPr>
            <a:r>
              <a:rPr lang="en-US" dirty="0">
                <a:ea typeface="ＭＳ Ｐゴシック" charset="0"/>
              </a:rPr>
              <a:t>So what’s new other than updating modernizing clarifying and reorganizing  the rules?</a:t>
            </a:r>
          </a:p>
          <a:p>
            <a:pPr lvl="1">
              <a:buFont typeface="Arial" charset="0"/>
              <a:buChar char="•"/>
              <a:defRPr/>
            </a:pPr>
            <a:r>
              <a:rPr lang="en-US" sz="3200" dirty="0">
                <a:ea typeface="ＭＳ Ｐゴシック" charset="0"/>
              </a:rPr>
              <a:t>New Abuse Neglect and Exploitation provisions</a:t>
            </a:r>
          </a:p>
          <a:p>
            <a:pPr lvl="1">
              <a:buFont typeface="Arial" charset="0"/>
              <a:buChar char="•"/>
              <a:defRPr/>
            </a:pPr>
            <a:r>
              <a:rPr lang="en-US" sz="3200" dirty="0">
                <a:ea typeface="ＭＳ Ｐゴシック" charset="0"/>
              </a:rPr>
              <a:t>New Comprehensive person centered care planning</a:t>
            </a:r>
          </a:p>
          <a:p>
            <a:pPr lvl="1">
              <a:buFont typeface="Arial" charset="0"/>
              <a:buChar char="•"/>
              <a:defRPr/>
            </a:pPr>
            <a:r>
              <a:rPr lang="en-US" sz="3200" dirty="0">
                <a:ea typeface="ＭＳ Ｐゴシック" charset="0"/>
              </a:rPr>
              <a:t>Expanded provisions on Medicaid </a:t>
            </a:r>
          </a:p>
          <a:p>
            <a:pPr lvl="1">
              <a:buFont typeface="Arial" charset="0"/>
              <a:buChar char="•"/>
              <a:defRPr/>
            </a:pPr>
            <a:r>
              <a:rPr lang="en-US" sz="3200" dirty="0">
                <a:ea typeface="ＭＳ Ｐゴシック" charset="0"/>
              </a:rPr>
              <a:t>Greater attention to “distinct parts”</a:t>
            </a:r>
          </a:p>
          <a:p>
            <a:pPr lvl="1">
              <a:buFont typeface="Arial" charset="0"/>
              <a:buChar char="•"/>
              <a:defRPr/>
            </a:pPr>
            <a:r>
              <a:rPr lang="en-US" sz="3200" dirty="0">
                <a:ea typeface="ＭＳ Ｐゴシック" charset="0"/>
              </a:rPr>
              <a:t>Much more detail on facility requirements</a:t>
            </a:r>
          </a:p>
          <a:p>
            <a:pPr lvl="1">
              <a:buFont typeface="Arial" charset="0"/>
              <a:buChar char="•"/>
              <a:defRPr/>
            </a:pPr>
            <a:endParaRPr lang="en-US" sz="3200" dirty="0">
              <a:ea typeface="ＭＳ Ｐゴシック" charset="0"/>
            </a:endParaRPr>
          </a:p>
          <a:p>
            <a:pPr marL="457200" lvl="1" indent="0">
              <a:buFont typeface="Arial" charset="0"/>
              <a:buNone/>
              <a:defRPr/>
            </a:pPr>
            <a:r>
              <a:rPr lang="en-US" sz="3200" dirty="0">
                <a:ea typeface="ＭＳ Ｐゴシック" charset="0"/>
              </a:rPr>
              <a:t>				 </a:t>
            </a:r>
          </a:p>
        </p:txBody>
      </p:sp>
    </p:spTree>
    <p:extLst>
      <p:ext uri="{BB962C8B-B14F-4D97-AF65-F5344CB8AC3E}">
        <p14:creationId xmlns:p14="http://schemas.microsoft.com/office/powerpoint/2010/main" val="623661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419397" y="247935"/>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I Want the Chart</a:t>
            </a:r>
          </a:p>
        </p:txBody>
      </p:sp>
      <p:sp>
        <p:nvSpPr>
          <p:cNvPr id="16" name="Rectangle 3"/>
          <p:cNvSpPr txBox="1">
            <a:spLocks noChangeArrowheads="1"/>
          </p:cNvSpPr>
          <p:nvPr/>
        </p:nvSpPr>
        <p:spPr>
          <a:xfrm>
            <a:off x="448887" y="1044661"/>
            <a:ext cx="8229600"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b="1" u="sng" dirty="0">
                <a:latin typeface="Tahoma" panose="020B0604030504040204" pitchFamily="34" charset="0"/>
              </a:rPr>
              <a:t>42 C.F.R. 483.10(g) Information &amp; Communication</a:t>
            </a:r>
          </a:p>
          <a:p>
            <a:r>
              <a:rPr lang="en-US" altLang="en-US" sz="2800" dirty="0">
                <a:latin typeface="Tahoma" panose="020B0604030504040204" pitchFamily="34" charset="0"/>
              </a:rPr>
              <a:t>Must provide access to medical records,</a:t>
            </a:r>
          </a:p>
          <a:p>
            <a:r>
              <a:rPr lang="en-US" altLang="en-US" sz="2800" dirty="0">
                <a:latin typeface="Tahoma" panose="020B0604030504040204" pitchFamily="34" charset="0"/>
              </a:rPr>
              <a:t>Upon oral or written request,  </a:t>
            </a:r>
          </a:p>
          <a:p>
            <a:r>
              <a:rPr lang="en-US" altLang="en-US" sz="2800" dirty="0">
                <a:latin typeface="Tahoma" panose="020B0604030504040204" pitchFamily="34" charset="0"/>
              </a:rPr>
              <a:t>In form &amp; format requested (if readily available)</a:t>
            </a:r>
          </a:p>
          <a:p>
            <a:r>
              <a:rPr lang="en-US" altLang="en-US" sz="2800" dirty="0">
                <a:latin typeface="Tahoma" panose="020B0604030504040204" pitchFamily="34" charset="0"/>
              </a:rPr>
              <a:t>If not – in a readable hard copy</a:t>
            </a:r>
          </a:p>
          <a:p>
            <a:r>
              <a:rPr lang="en-US" altLang="en-US" sz="2800" dirty="0">
                <a:latin typeface="Tahoma" panose="020B0604030504040204" pitchFamily="34" charset="0"/>
              </a:rPr>
              <a:t>Within 24 hours (excluding weekends)</a:t>
            </a:r>
          </a:p>
          <a:p>
            <a:r>
              <a:rPr lang="en-US" altLang="en-US" sz="2800" dirty="0">
                <a:latin typeface="Tahoma" panose="020B0604030504040204" pitchFamily="34" charset="0"/>
              </a:rPr>
              <a:t>Allow resident to obtain a copy upon request and 2 working days advance notice</a:t>
            </a:r>
          </a:p>
          <a:p>
            <a:r>
              <a:rPr lang="en-US" altLang="en-US" sz="2800" dirty="0">
                <a:latin typeface="Tahoma" panose="020B0604030504040204" pitchFamily="34" charset="0"/>
              </a:rPr>
              <a:t>In language resident can understand</a:t>
            </a:r>
          </a:p>
          <a:p>
            <a:endParaRPr lang="en-US" altLang="en-US" sz="2800" dirty="0">
              <a:latin typeface="Tahoma" panose="020B0604030504040204" pitchFamily="34" charset="0"/>
            </a:endParaRPr>
          </a:p>
          <a:p>
            <a:endParaRPr lang="en-US" altLang="en-US" sz="2800" dirty="0">
              <a:latin typeface="Tahoma" panose="020B0604030504040204" pitchFamily="34" charset="0"/>
            </a:endParaRPr>
          </a:p>
          <a:p>
            <a:endParaRPr lang="en-US" altLang="en-US" dirty="0">
              <a:latin typeface="Tahoma" panose="020B0604030504040204" pitchFamily="34" charset="0"/>
            </a:endParaRPr>
          </a:p>
        </p:txBody>
      </p:sp>
    </p:spTree>
    <p:extLst>
      <p:ext uri="{BB962C8B-B14F-4D97-AF65-F5344CB8AC3E}">
        <p14:creationId xmlns:p14="http://schemas.microsoft.com/office/powerpoint/2010/main" val="21368446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325286" y="3317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Answer 8</a:t>
            </a:r>
          </a:p>
          <a:p>
            <a:r>
              <a:rPr lang="en-US" altLang="en-US" sz="3600" b="1" dirty="0">
                <a:latin typeface="Arial" panose="020B0604020202020204" pitchFamily="34" charset="0"/>
              </a:rPr>
              <a:t> Picky Ted</a:t>
            </a:r>
          </a:p>
        </p:txBody>
      </p:sp>
      <p:sp>
        <p:nvSpPr>
          <p:cNvPr id="16" name="Rectangle 3"/>
          <p:cNvSpPr txBox="1">
            <a:spLocks noChangeArrowheads="1"/>
          </p:cNvSpPr>
          <p:nvPr/>
        </p:nvSpPr>
        <p:spPr>
          <a:xfrm>
            <a:off x="275013" y="1523862"/>
            <a:ext cx="8746374"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latin typeface="Tahoma" panose="020B0604030504040204" pitchFamily="34" charset="0"/>
            </a:endParaRPr>
          </a:p>
        </p:txBody>
      </p:sp>
      <p:sp>
        <p:nvSpPr>
          <p:cNvPr id="18" name="Rectangle 3"/>
          <p:cNvSpPr txBox="1">
            <a:spLocks noChangeArrowheads="1"/>
          </p:cNvSpPr>
          <p:nvPr/>
        </p:nvSpPr>
        <p:spPr>
          <a:xfrm>
            <a:off x="265914" y="1394122"/>
            <a:ext cx="8443213" cy="41148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a:latin typeface="Tahoma" panose="020B0604030504040204" pitchFamily="34" charset="0"/>
              </a:rPr>
              <a:t>Ted prefers breakfast served on the terrace by his personal waiter and then showers at 11 PM and refuses a bath. The facility said showers are OK but shift changes require morning showers. </a:t>
            </a:r>
          </a:p>
          <a:p>
            <a:r>
              <a:rPr lang="en-US" altLang="en-US" sz="2800" dirty="0">
                <a:latin typeface="Tahoma" panose="020B0604030504040204" pitchFamily="34" charset="0"/>
              </a:rPr>
              <a:t>Ted is also uneasy with his aide and wants him changed.  Facility says no.</a:t>
            </a:r>
          </a:p>
          <a:p>
            <a:r>
              <a:rPr lang="en-US" altLang="en-US" sz="2800" dirty="0">
                <a:latin typeface="Tahoma" panose="020B0604030504040204" pitchFamily="34" charset="0"/>
              </a:rPr>
              <a:t>Ted wants to be room mates with Anna and she agrees. The facility says no.</a:t>
            </a:r>
          </a:p>
          <a:p>
            <a:r>
              <a:rPr lang="en-US" altLang="en-US" sz="2800" dirty="0">
                <a:latin typeface="Tahoma" panose="020B0604030504040204" pitchFamily="34" charset="0"/>
              </a:rPr>
              <a:t>Ted is very demanding – but Remember – this is Ted</a:t>
            </a:r>
            <a:r>
              <a:rPr lang="ja-JP" altLang="en-US" sz="2800" dirty="0">
                <a:latin typeface="Tahoma" panose="020B0604030504040204" pitchFamily="34" charset="0"/>
              </a:rPr>
              <a:t>’</a:t>
            </a:r>
            <a:r>
              <a:rPr lang="en-US" altLang="ja-JP" sz="2800" dirty="0">
                <a:latin typeface="Tahoma" panose="020B0604030504040204" pitchFamily="34" charset="0"/>
              </a:rPr>
              <a:t>s Castle</a:t>
            </a:r>
            <a:r>
              <a:rPr lang="en-US" altLang="en-US" sz="2800" dirty="0">
                <a:latin typeface="Tahoma" panose="020B0604030504040204" pitchFamily="34" charset="0"/>
              </a:rPr>
              <a:t>   </a:t>
            </a:r>
          </a:p>
        </p:txBody>
      </p:sp>
    </p:spTree>
    <p:extLst>
      <p:ext uri="{BB962C8B-B14F-4D97-AF65-F5344CB8AC3E}">
        <p14:creationId xmlns:p14="http://schemas.microsoft.com/office/powerpoint/2010/main" val="16813263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372687" y="33555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Picky Ted</a:t>
            </a:r>
          </a:p>
        </p:txBody>
      </p:sp>
      <p:sp>
        <p:nvSpPr>
          <p:cNvPr id="16" name="Rectangle 3"/>
          <p:cNvSpPr txBox="1">
            <a:spLocks noChangeArrowheads="1"/>
          </p:cNvSpPr>
          <p:nvPr/>
        </p:nvSpPr>
        <p:spPr>
          <a:xfrm>
            <a:off x="275013" y="1523862"/>
            <a:ext cx="8746374"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latin typeface="Tahoma" panose="020B0604030504040204" pitchFamily="34" charset="0"/>
            </a:endParaRPr>
          </a:p>
        </p:txBody>
      </p:sp>
      <p:sp>
        <p:nvSpPr>
          <p:cNvPr id="18" name="Rectangle 3"/>
          <p:cNvSpPr txBox="1">
            <a:spLocks noChangeArrowheads="1"/>
          </p:cNvSpPr>
          <p:nvPr/>
        </p:nvSpPr>
        <p:spPr>
          <a:xfrm>
            <a:off x="613261" y="1186160"/>
            <a:ext cx="8229600" cy="41148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b="1" u="sng" dirty="0">
                <a:latin typeface="Tahoma" panose="020B0604030504040204" pitchFamily="34" charset="0"/>
              </a:rPr>
              <a:t>42 C.F.R. 483.10(e)  Respect &amp; Dignity</a:t>
            </a:r>
          </a:p>
          <a:p>
            <a:r>
              <a:rPr lang="en-US" altLang="ja-JP" sz="2800" dirty="0">
                <a:latin typeface="Tahoma" panose="020B0604030504040204" pitchFamily="34" charset="0"/>
              </a:rPr>
              <a:t>The right to reside and receive services with reasonable accommodation of needs.</a:t>
            </a:r>
          </a:p>
          <a:p>
            <a:r>
              <a:rPr lang="en-US" altLang="ja-JP" sz="2800" dirty="0">
                <a:latin typeface="Tahoma" panose="020B0604030504040204" pitchFamily="34" charset="0"/>
              </a:rPr>
              <a:t>Share a room with roommate if they agree</a:t>
            </a:r>
          </a:p>
          <a:p>
            <a:r>
              <a:rPr lang="en-US" altLang="ja-JP" sz="2800" dirty="0">
                <a:latin typeface="Tahoma" panose="020B0604030504040204" pitchFamily="34" charset="0"/>
              </a:rPr>
              <a:t>Share room with spouse (includes same sex)</a:t>
            </a:r>
          </a:p>
          <a:p>
            <a:r>
              <a:rPr lang="en-US" altLang="en-US" sz="2800" b="1" u="sng" dirty="0">
                <a:latin typeface="Tahoma" panose="020B0604030504040204" pitchFamily="34" charset="0"/>
              </a:rPr>
              <a:t>42 C.F.R. 483.10(f)  Self Determination</a:t>
            </a:r>
          </a:p>
          <a:p>
            <a:r>
              <a:rPr lang="en-US" altLang="en-US" sz="2800" dirty="0">
                <a:latin typeface="Tahoma" panose="020B0604030504040204" pitchFamily="34" charset="0"/>
              </a:rPr>
              <a:t>Right to choose activities, schedules (including sleeping and waking times)</a:t>
            </a:r>
          </a:p>
          <a:p>
            <a:r>
              <a:rPr lang="en-US" altLang="en-US" sz="2800" dirty="0">
                <a:latin typeface="Tahoma" panose="020B0604030504040204" pitchFamily="34" charset="0"/>
              </a:rPr>
              <a:t>And make choices that are significant to the resident</a:t>
            </a:r>
          </a:p>
        </p:txBody>
      </p:sp>
    </p:spTree>
    <p:extLst>
      <p:ext uri="{BB962C8B-B14F-4D97-AF65-F5344CB8AC3E}">
        <p14:creationId xmlns:p14="http://schemas.microsoft.com/office/powerpoint/2010/main" val="32759954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317326" y="2604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b="1" dirty="0">
                <a:latin typeface="Arial" panose="020B0604020202020204" pitchFamily="34" charset="0"/>
              </a:rPr>
              <a:t>Answer 9</a:t>
            </a:r>
          </a:p>
          <a:p>
            <a:r>
              <a:rPr lang="en-US" altLang="en-US" sz="3200" b="1" dirty="0">
                <a:latin typeface="Arial" panose="020B0604020202020204" pitchFamily="34" charset="0"/>
              </a:rPr>
              <a:t>Ted Loves his Macarons</a:t>
            </a:r>
          </a:p>
        </p:txBody>
      </p:sp>
      <p:sp>
        <p:nvSpPr>
          <p:cNvPr id="16" name="Rectangle 3"/>
          <p:cNvSpPr txBox="1">
            <a:spLocks noChangeArrowheads="1"/>
          </p:cNvSpPr>
          <p:nvPr/>
        </p:nvSpPr>
        <p:spPr>
          <a:xfrm>
            <a:off x="275013" y="1523862"/>
            <a:ext cx="8746374"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latin typeface="Tahoma" panose="020B0604030504040204" pitchFamily="34" charset="0"/>
            </a:endParaRPr>
          </a:p>
        </p:txBody>
      </p:sp>
      <p:sp>
        <p:nvSpPr>
          <p:cNvPr id="18" name="Rectangle 3"/>
          <p:cNvSpPr txBox="1">
            <a:spLocks noChangeArrowheads="1"/>
          </p:cNvSpPr>
          <p:nvPr/>
        </p:nvSpPr>
        <p:spPr>
          <a:xfrm>
            <a:off x="328684" y="1179817"/>
            <a:ext cx="8716587" cy="41148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a:latin typeface="Tahoma" panose="020B0604030504040204" pitchFamily="34" charset="0"/>
              </a:rPr>
              <a:t>Ted’s French cousins arranged for monthly shipments of Macarons to the facility.</a:t>
            </a:r>
          </a:p>
          <a:p>
            <a:r>
              <a:rPr lang="en-US" altLang="en-US" sz="2800" dirty="0">
                <a:latin typeface="Tahoma" panose="020B0604030504040204" pitchFamily="34" charset="0"/>
              </a:rPr>
              <a:t>Ted Loves macarons, but the physician at the facility issued a medical order that he cant have them because of the risk of aspiration.  He is on a liquid diet (ugh). The DON refuses to let Ted eat them.</a:t>
            </a:r>
          </a:p>
          <a:p>
            <a:r>
              <a:rPr lang="en-US" altLang="en-US" sz="2800" dirty="0">
                <a:latin typeface="Tahoma" panose="020B0604030504040204" pitchFamily="34" charset="0"/>
              </a:rPr>
              <a:t>What if Ted has a Guardian who said no let him eat them.  The Family agrees.</a:t>
            </a:r>
          </a:p>
          <a:p>
            <a:r>
              <a:rPr lang="en-US" altLang="en-US" sz="2800" dirty="0">
                <a:latin typeface="Tahoma" panose="020B0604030504040204" pitchFamily="34" charset="0"/>
              </a:rPr>
              <a:t>At the care plan meeting, the DON insists they will discharge him if the order is not followed.  </a:t>
            </a:r>
          </a:p>
        </p:txBody>
      </p:sp>
    </p:spTree>
    <p:extLst>
      <p:ext uri="{BB962C8B-B14F-4D97-AF65-F5344CB8AC3E}">
        <p14:creationId xmlns:p14="http://schemas.microsoft.com/office/powerpoint/2010/main" val="27926822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13613" y="4178427"/>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390506" y="3839829"/>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466206" y="9382"/>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Ted Loves his Macarons</a:t>
            </a:r>
          </a:p>
        </p:txBody>
      </p:sp>
      <p:sp>
        <p:nvSpPr>
          <p:cNvPr id="16" name="Rectangle 3"/>
          <p:cNvSpPr txBox="1">
            <a:spLocks noChangeArrowheads="1"/>
          </p:cNvSpPr>
          <p:nvPr/>
        </p:nvSpPr>
        <p:spPr>
          <a:xfrm>
            <a:off x="207819" y="1505619"/>
            <a:ext cx="8746374"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latin typeface="Tahoma" panose="020B0604030504040204" pitchFamily="34" charset="0"/>
            </a:endParaRPr>
          </a:p>
        </p:txBody>
      </p:sp>
      <p:sp>
        <p:nvSpPr>
          <p:cNvPr id="18" name="Rectangle 3"/>
          <p:cNvSpPr txBox="1">
            <a:spLocks noChangeArrowheads="1"/>
          </p:cNvSpPr>
          <p:nvPr/>
        </p:nvSpPr>
        <p:spPr>
          <a:xfrm>
            <a:off x="114299" y="685800"/>
            <a:ext cx="8915401" cy="41148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b="1" u="sng" dirty="0">
                <a:latin typeface="Tahoma" panose="020B0604030504040204" pitchFamily="34" charset="0"/>
              </a:rPr>
              <a:t>42 C.F.R. 483.10(c)(6)</a:t>
            </a:r>
            <a:r>
              <a:rPr lang="en-US" altLang="en-US" sz="2800" dirty="0">
                <a:latin typeface="Tahoma" panose="020B0604030504040204" pitchFamily="34" charset="0"/>
              </a:rPr>
              <a:t>. </a:t>
            </a:r>
            <a:r>
              <a:rPr lang="en-US" altLang="en-US" sz="2800" b="1" dirty="0">
                <a:latin typeface="Tahoma" panose="020B0604030504040204" pitchFamily="34" charset="0"/>
              </a:rPr>
              <a:t>Plan &amp; implement care </a:t>
            </a:r>
            <a:r>
              <a:rPr lang="en-US" altLang="en-US" sz="2800" dirty="0">
                <a:latin typeface="Tahoma" panose="020B0604030504040204" pitchFamily="34" charset="0"/>
              </a:rPr>
              <a:t>Right to request, refuse, or stop treatment, and participate in and be informed in all aspects of care.</a:t>
            </a:r>
          </a:p>
          <a:p>
            <a:r>
              <a:rPr lang="en-US" altLang="en-US" sz="2800" b="1" u="sng" dirty="0">
                <a:latin typeface="Tahoma" panose="020B0604030504040204" pitchFamily="34" charset="0"/>
              </a:rPr>
              <a:t>42 C.F.R. 483.10(f)(2) </a:t>
            </a:r>
            <a:r>
              <a:rPr lang="en-US" altLang="en-US" sz="2800" dirty="0">
                <a:latin typeface="Tahoma" panose="020B0604030504040204" pitchFamily="34" charset="0"/>
              </a:rPr>
              <a:t>– Right to make choices about significant aspects of his life.  </a:t>
            </a:r>
          </a:p>
          <a:p>
            <a:r>
              <a:rPr lang="en-US" altLang="en-US" sz="2800" b="1" u="sng" dirty="0">
                <a:latin typeface="Tahoma" panose="020B0604030504040204" pitchFamily="34" charset="0"/>
              </a:rPr>
              <a:t>42 C.F.R. 483.10(b)(3)</a:t>
            </a:r>
            <a:r>
              <a:rPr lang="en-US" altLang="en-US" sz="2800" b="1" dirty="0">
                <a:latin typeface="Tahoma" panose="020B0604030504040204" pitchFamily="34" charset="0"/>
              </a:rPr>
              <a:t> </a:t>
            </a:r>
            <a:r>
              <a:rPr lang="en-US" altLang="en-US" sz="2800" dirty="0">
                <a:latin typeface="Tahoma" panose="020B0604030504040204" pitchFamily="34" charset="0"/>
              </a:rPr>
              <a:t>– </a:t>
            </a:r>
            <a:r>
              <a:rPr lang="en-US" altLang="en-US" sz="2800" b="1" dirty="0">
                <a:latin typeface="Tahoma" panose="020B0604030504040204" pitchFamily="34" charset="0"/>
              </a:rPr>
              <a:t>The “Representative</a:t>
            </a:r>
            <a:r>
              <a:rPr lang="en-US" altLang="en-US" sz="2800" dirty="0">
                <a:latin typeface="Tahoma" panose="020B0604030504040204" pitchFamily="34" charset="0"/>
              </a:rPr>
              <a:t>” If Ted is incompetent? The court appointed representative exercises his rights.  Must treat decisions of representative as decisions of resident and also consider Teds wishes.</a:t>
            </a:r>
          </a:p>
          <a:p>
            <a:r>
              <a:rPr lang="da-DK" altLang="en-US" sz="2800" b="1" dirty="0">
                <a:latin typeface="Tahoma" panose="020B0604030504040204" pitchFamily="34" charset="0"/>
              </a:rPr>
              <a:t>42 C.F.R. 483.10(b)(2) </a:t>
            </a:r>
            <a:r>
              <a:rPr lang="da-DK" altLang="en-US" sz="2800" dirty="0">
                <a:latin typeface="Tahoma" panose="020B0604030504040204" pitchFamily="34" charset="0"/>
              </a:rPr>
              <a:t>- If Ted </a:t>
            </a:r>
            <a:r>
              <a:rPr lang="en-US" altLang="en-US" sz="2800" dirty="0">
                <a:latin typeface="Tahoma" panose="020B0604030504040204" pitchFamily="34" charset="0"/>
              </a:rPr>
              <a:t>is refusing dialysis and he is competent? – What if he is incompetent?</a:t>
            </a:r>
          </a:p>
          <a:p>
            <a:endParaRPr lang="en-US" altLang="en-US" sz="2800" dirty="0">
              <a:latin typeface="Tahoma" panose="020B0604030504040204" pitchFamily="34" charset="0"/>
            </a:endParaRPr>
          </a:p>
        </p:txBody>
      </p:sp>
    </p:spTree>
    <p:extLst>
      <p:ext uri="{BB962C8B-B14F-4D97-AF65-F5344CB8AC3E}">
        <p14:creationId xmlns:p14="http://schemas.microsoft.com/office/powerpoint/2010/main" val="15324598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13613" y="4178427"/>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390506" y="3839829"/>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372687" y="214281"/>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Answer 10</a:t>
            </a:r>
          </a:p>
          <a:p>
            <a:r>
              <a:rPr lang="en-US" altLang="en-US" sz="3600" b="1" dirty="0">
                <a:latin typeface="Arial" panose="020B0604020202020204" pitchFamily="34" charset="0"/>
              </a:rPr>
              <a:t>Angry Ted</a:t>
            </a:r>
          </a:p>
        </p:txBody>
      </p:sp>
      <p:sp>
        <p:nvSpPr>
          <p:cNvPr id="16" name="Rectangle 3"/>
          <p:cNvSpPr txBox="1">
            <a:spLocks noChangeArrowheads="1"/>
          </p:cNvSpPr>
          <p:nvPr/>
        </p:nvSpPr>
        <p:spPr>
          <a:xfrm>
            <a:off x="207819" y="1505619"/>
            <a:ext cx="8746374"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latin typeface="Tahoma" panose="020B0604030504040204" pitchFamily="34" charset="0"/>
            </a:endParaRPr>
          </a:p>
        </p:txBody>
      </p:sp>
      <p:sp>
        <p:nvSpPr>
          <p:cNvPr id="18" name="Rectangle 3"/>
          <p:cNvSpPr txBox="1">
            <a:spLocks noChangeArrowheads="1"/>
          </p:cNvSpPr>
          <p:nvPr/>
        </p:nvSpPr>
        <p:spPr>
          <a:xfrm>
            <a:off x="38792" y="1638303"/>
            <a:ext cx="8915401" cy="41148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a:latin typeface="Tahoma" panose="020B0604030504040204" pitchFamily="34" charset="0"/>
              </a:rPr>
              <a:t>Ted has dementia and is aggressive.  You visited Ted and saw that his hands were strapped to the side rails of his bed.  The nurse said that he became outraged when the Administrator took away his computer because he was mining Bit Coin.  He repeatedly hits the CNA. His Physician recommended that Ted be restrained when needed.  You object but the nurse said that it was in the chart so it was OK.  Is it OK? </a:t>
            </a:r>
          </a:p>
          <a:p>
            <a:endParaRPr lang="en-US" altLang="en-US" sz="2800" dirty="0">
              <a:latin typeface="Tahoma" panose="020B0604030504040204" pitchFamily="34" charset="0"/>
            </a:endParaRPr>
          </a:p>
        </p:txBody>
      </p:sp>
    </p:spTree>
    <p:extLst>
      <p:ext uri="{BB962C8B-B14F-4D97-AF65-F5344CB8AC3E}">
        <p14:creationId xmlns:p14="http://schemas.microsoft.com/office/powerpoint/2010/main" val="39233992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55171" y="3886039"/>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11585" y="4086024"/>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390506" y="3839829"/>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495300" y="141255"/>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Angry Ted </a:t>
            </a:r>
          </a:p>
        </p:txBody>
      </p:sp>
      <p:sp>
        <p:nvSpPr>
          <p:cNvPr id="16" name="Rectangle 3"/>
          <p:cNvSpPr txBox="1">
            <a:spLocks noChangeArrowheads="1"/>
          </p:cNvSpPr>
          <p:nvPr/>
        </p:nvSpPr>
        <p:spPr>
          <a:xfrm>
            <a:off x="207819" y="1505619"/>
            <a:ext cx="8746374"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latin typeface="Tahoma" panose="020B0604030504040204" pitchFamily="34" charset="0"/>
            </a:endParaRPr>
          </a:p>
        </p:txBody>
      </p:sp>
      <p:sp>
        <p:nvSpPr>
          <p:cNvPr id="18" name="Rectangle 3"/>
          <p:cNvSpPr txBox="1">
            <a:spLocks noChangeArrowheads="1"/>
          </p:cNvSpPr>
          <p:nvPr/>
        </p:nvSpPr>
        <p:spPr>
          <a:xfrm>
            <a:off x="121226" y="862968"/>
            <a:ext cx="8915401" cy="543261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400" b="1" u="sng" dirty="0">
                <a:latin typeface="Tahoma" panose="020B0604030504040204" pitchFamily="34" charset="0"/>
              </a:rPr>
              <a:t>42 C.F.R. 483.12 Freedom from AN&amp;E </a:t>
            </a:r>
            <a:r>
              <a:rPr lang="en-US" altLang="en-US" sz="2400" dirty="0">
                <a:latin typeface="Tahoma" panose="020B0604030504040204" pitchFamily="34" charset="0"/>
              </a:rPr>
              <a:t> </a:t>
            </a:r>
            <a:r>
              <a:rPr lang="en-US" altLang="en-US" sz="2400" b="1" dirty="0">
                <a:solidFill>
                  <a:schemeClr val="accent2">
                    <a:lumMod val="75000"/>
                  </a:schemeClr>
                </a:solidFill>
              </a:rPr>
              <a:t>(New) </a:t>
            </a:r>
          </a:p>
          <a:p>
            <a:r>
              <a:rPr lang="en-US" altLang="en-US" sz="2400" dirty="0">
                <a:latin typeface="Tahoma" panose="020B0604030504040204" pitchFamily="34" charset="0"/>
              </a:rPr>
              <a:t>Includes corporal punishment, involuntary seclusion, physical or chemical restraint not required to treat medical symptoms</a:t>
            </a:r>
          </a:p>
          <a:p>
            <a:r>
              <a:rPr lang="en-US" altLang="en-US" sz="2400" b="1" dirty="0">
                <a:latin typeface="Tahoma" panose="020B0604030504040204" pitchFamily="34" charset="0"/>
              </a:rPr>
              <a:t>(a)(1)</a:t>
            </a:r>
            <a:r>
              <a:rPr lang="en-US" altLang="en-US" sz="2400" dirty="0">
                <a:latin typeface="Tahoma" panose="020B0604030504040204" pitchFamily="34" charset="0"/>
              </a:rPr>
              <a:t> Not use verbal, mental sexual or physical abuse</a:t>
            </a:r>
          </a:p>
          <a:p>
            <a:r>
              <a:rPr lang="en-US" altLang="en-US" sz="2400" b="1" dirty="0">
                <a:latin typeface="Tahoma" panose="020B0604030504040204" pitchFamily="34" charset="0"/>
              </a:rPr>
              <a:t>(a)(2) </a:t>
            </a:r>
            <a:r>
              <a:rPr lang="en-US" altLang="en-US" sz="2400" dirty="0">
                <a:latin typeface="Tahoma" panose="020B0604030504040204" pitchFamily="34" charset="0"/>
              </a:rPr>
              <a:t>insure resident is free from physical or chemical restraints.  If indicated - least restrictive, for Least amount of time, &amp; document on-going re-evaluation of need </a:t>
            </a:r>
          </a:p>
          <a:p>
            <a:r>
              <a:rPr lang="en-US" altLang="en-US" sz="2400" b="1" dirty="0">
                <a:latin typeface="Tahoma" panose="020B0604030504040204" pitchFamily="34" charset="0"/>
              </a:rPr>
              <a:t>(a)(3)(4) </a:t>
            </a:r>
            <a:r>
              <a:rPr lang="en-US" altLang="en-US" sz="2400" dirty="0">
                <a:latin typeface="Tahoma" panose="020B0604030504040204" pitchFamily="34" charset="0"/>
              </a:rPr>
              <a:t>not employ those found guilty, or have finding of AN&amp;E in nurse registry, or disciplinary action for AN&amp;E.  Facility must develop &amp; implement policies</a:t>
            </a:r>
          </a:p>
          <a:p>
            <a:r>
              <a:rPr lang="en-US" altLang="en-US" sz="2400" dirty="0">
                <a:latin typeface="Tahoma" panose="020B0604030504040204" pitchFamily="34" charset="0"/>
              </a:rPr>
              <a:t>Rule includes strict short time frame for reporting, and includes training and specific prevention requirements</a:t>
            </a:r>
          </a:p>
          <a:p>
            <a:endParaRPr lang="en-US" altLang="en-US" sz="2400" dirty="0">
              <a:latin typeface="Tahoma" panose="020B0604030504040204" pitchFamily="34" charset="0"/>
            </a:endParaRPr>
          </a:p>
        </p:txBody>
      </p:sp>
    </p:spTree>
    <p:extLst>
      <p:ext uri="{BB962C8B-B14F-4D97-AF65-F5344CB8AC3E}">
        <p14:creationId xmlns:p14="http://schemas.microsoft.com/office/powerpoint/2010/main" val="11940704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99357"/>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13613" y="4178427"/>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390506" y="3839829"/>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533400" y="122100"/>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dirty="0"/>
          </a:p>
        </p:txBody>
      </p:sp>
      <p:sp>
        <p:nvSpPr>
          <p:cNvPr id="15" name="Content Placeholder 2"/>
          <p:cNvSpPr txBox="1">
            <a:spLocks/>
          </p:cNvSpPr>
          <p:nvPr/>
        </p:nvSpPr>
        <p:spPr>
          <a:xfrm>
            <a:off x="105987" y="848457"/>
            <a:ext cx="8915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p>
        </p:txBody>
      </p:sp>
      <p:sp>
        <p:nvSpPr>
          <p:cNvPr id="17" name="Rectangle 2"/>
          <p:cNvSpPr txBox="1">
            <a:spLocks noChangeArrowheads="1"/>
          </p:cNvSpPr>
          <p:nvPr/>
        </p:nvSpPr>
        <p:spPr>
          <a:xfrm>
            <a:off x="448887" y="46065"/>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Arial" panose="020B0604020202020204" pitchFamily="34" charset="0"/>
              </a:rPr>
              <a:t>Ted’s Bit Coin Mining &amp;   </a:t>
            </a:r>
          </a:p>
          <a:p>
            <a:r>
              <a:rPr lang="en-US" altLang="en-US" sz="3600" b="1" dirty="0">
                <a:latin typeface="Arial" panose="020B0604020202020204" pitchFamily="34" charset="0"/>
              </a:rPr>
              <a:t>Property Rights</a:t>
            </a:r>
          </a:p>
        </p:txBody>
      </p:sp>
      <p:sp>
        <p:nvSpPr>
          <p:cNvPr id="16" name="Rectangle 3"/>
          <p:cNvSpPr txBox="1">
            <a:spLocks noChangeArrowheads="1"/>
          </p:cNvSpPr>
          <p:nvPr/>
        </p:nvSpPr>
        <p:spPr>
          <a:xfrm>
            <a:off x="207819" y="1505619"/>
            <a:ext cx="8746374" cy="4530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dirty="0">
              <a:latin typeface="Tahoma" panose="020B0604030504040204" pitchFamily="34" charset="0"/>
            </a:endParaRPr>
          </a:p>
        </p:txBody>
      </p:sp>
      <p:sp>
        <p:nvSpPr>
          <p:cNvPr id="18" name="Rectangle 3"/>
          <p:cNvSpPr txBox="1">
            <a:spLocks noChangeArrowheads="1"/>
          </p:cNvSpPr>
          <p:nvPr/>
        </p:nvSpPr>
        <p:spPr>
          <a:xfrm>
            <a:off x="555912" y="1300675"/>
            <a:ext cx="8915401" cy="41148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Arial" charset="0"/>
              <a:buChar char="•"/>
              <a:defRPr/>
            </a:pPr>
            <a:r>
              <a:rPr lang="en-US" dirty="0">
                <a:latin typeface="Times New Roman" charset="0"/>
                <a:ea typeface="ＭＳ Ｐゴシック" charset="0"/>
              </a:rPr>
              <a:t>Manage finances or delegate</a:t>
            </a:r>
          </a:p>
          <a:p>
            <a:pPr>
              <a:buFont typeface="Arial" charset="0"/>
              <a:buChar char="•"/>
              <a:defRPr/>
            </a:pPr>
            <a:r>
              <a:rPr lang="en-US" dirty="0">
                <a:latin typeface="Times New Roman" charset="0"/>
                <a:ea typeface="ＭＳ Ｐゴシック" charset="0"/>
              </a:rPr>
              <a:t>If facility holds funds</a:t>
            </a:r>
          </a:p>
          <a:p>
            <a:pPr lvl="1">
              <a:buFont typeface="Arial" charset="0"/>
              <a:buChar char="–"/>
              <a:defRPr/>
            </a:pPr>
            <a:r>
              <a:rPr lang="en-US" dirty="0">
                <a:latin typeface="Times New Roman" charset="0"/>
                <a:ea typeface="ＭＳ Ｐゴシック" charset="0"/>
              </a:rPr>
              <a:t>Over $50 pay interest</a:t>
            </a:r>
          </a:p>
          <a:p>
            <a:pPr lvl="1">
              <a:buFont typeface="Arial" charset="0"/>
              <a:buChar char="–"/>
              <a:defRPr/>
            </a:pPr>
            <a:r>
              <a:rPr lang="en-US" dirty="0">
                <a:latin typeface="Times New Roman" charset="0"/>
                <a:ea typeface="ＭＳ Ｐゴシック" charset="0"/>
              </a:rPr>
              <a:t>complete and separate accounting</a:t>
            </a:r>
          </a:p>
          <a:p>
            <a:pPr lvl="1">
              <a:buFont typeface="Arial" charset="0"/>
              <a:buChar char="–"/>
              <a:defRPr/>
            </a:pPr>
            <a:r>
              <a:rPr lang="en-US" dirty="0">
                <a:latin typeface="Times New Roman" charset="0"/>
                <a:ea typeface="ＭＳ Ｐゴシック" charset="0"/>
              </a:rPr>
              <a:t>hold separately</a:t>
            </a:r>
          </a:p>
          <a:p>
            <a:pPr lvl="1">
              <a:buFont typeface="Arial" charset="0"/>
              <a:buChar char="–"/>
              <a:defRPr/>
            </a:pPr>
            <a:r>
              <a:rPr lang="en-US" dirty="0">
                <a:latin typeface="Times New Roman" charset="0"/>
                <a:ea typeface="ＭＳ Ｐゴシック" charset="0"/>
              </a:rPr>
              <a:t>prompt delivery</a:t>
            </a:r>
          </a:p>
          <a:p>
            <a:pPr lvl="1">
              <a:buFont typeface="Arial" charset="0"/>
              <a:buChar char="–"/>
              <a:defRPr/>
            </a:pPr>
            <a:r>
              <a:rPr lang="en-US" dirty="0">
                <a:latin typeface="Times New Roman" charset="0"/>
                <a:ea typeface="ＭＳ Ｐゴシック" charset="0"/>
              </a:rPr>
              <a:t>not charge</a:t>
            </a:r>
          </a:p>
          <a:p>
            <a:pPr>
              <a:buFont typeface="Arial" charset="0"/>
              <a:buChar char="•"/>
              <a:defRPr/>
            </a:pPr>
            <a:r>
              <a:rPr lang="en-US" b="1" dirty="0">
                <a:latin typeface="Times New Roman" charset="0"/>
                <a:ea typeface="ＭＳ Ｐゴシック" charset="0"/>
              </a:rPr>
              <a:t>42 U.S.C. 483.10(f) Self Determination </a:t>
            </a:r>
          </a:p>
          <a:p>
            <a:pPr>
              <a:buFont typeface="Arial" charset="0"/>
              <a:buChar char="•"/>
              <a:defRPr/>
            </a:pPr>
            <a:r>
              <a:rPr lang="en-US" dirty="0">
                <a:latin typeface="Times New Roman" charset="0"/>
                <a:ea typeface="ＭＳ Ｐゴシック" charset="0"/>
              </a:rPr>
              <a:t>(11) (10)to manage financial affairs</a:t>
            </a:r>
            <a:endParaRPr lang="en-US" altLang="en-US" sz="2800" dirty="0">
              <a:latin typeface="Tahoma" panose="020B0604030504040204" pitchFamily="34" charset="0"/>
            </a:endParaRPr>
          </a:p>
        </p:txBody>
      </p:sp>
    </p:spTree>
    <p:extLst>
      <p:ext uri="{BB962C8B-B14F-4D97-AF65-F5344CB8AC3E}">
        <p14:creationId xmlns:p14="http://schemas.microsoft.com/office/powerpoint/2010/main" val="366317215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24000" y="3886200"/>
            <a:ext cx="6400800" cy="1752600"/>
          </a:xfrm>
        </p:spPr>
        <p:txBody>
          <a:bodyPr>
            <a:normAutofit/>
          </a:bodyPr>
          <a:lstStyle/>
          <a:p>
            <a:pPr>
              <a:defRPr/>
            </a:pPr>
            <a:r>
              <a:rPr lang="en-US" dirty="0"/>
              <a:t>Advocacy</a:t>
            </a:r>
          </a:p>
          <a:p>
            <a:pPr>
              <a:defRPr/>
            </a:pPr>
            <a:endParaRPr lang="en-US" dirty="0"/>
          </a:p>
        </p:txBody>
      </p:sp>
      <p:sp>
        <p:nvSpPr>
          <p:cNvPr id="3" name="Title 2"/>
          <p:cNvSpPr>
            <a:spLocks noGrp="1"/>
          </p:cNvSpPr>
          <p:nvPr>
            <p:ph type="ctrTitle"/>
          </p:nvPr>
        </p:nvSpPr>
        <p:spPr/>
        <p:txBody>
          <a:bodyPr>
            <a:normAutofit fontScale="90000"/>
          </a:bodyPr>
          <a:lstStyle/>
          <a:p>
            <a:pPr>
              <a:defRPr/>
            </a:pPr>
            <a:r>
              <a:rPr lang="en-US" dirty="0"/>
              <a:t>Part 3</a:t>
            </a:r>
            <a:br>
              <a:rPr lang="en-US" dirty="0"/>
            </a:br>
            <a:r>
              <a:rPr lang="en-US" dirty="0"/>
              <a:t>Litigating Resident Rights Case</a:t>
            </a:r>
            <a:br>
              <a:rPr lang="en-US" dirty="0"/>
            </a:br>
            <a:r>
              <a:rPr lang="en-US" dirty="0"/>
              <a:t>Resources For You and Your Clients</a:t>
            </a:r>
            <a:br>
              <a:rPr lang="en-US" dirty="0"/>
            </a:br>
            <a:endParaRPr lang="en-US" dirty="0"/>
          </a:p>
        </p:txBody>
      </p:sp>
    </p:spTree>
    <p:extLst>
      <p:ext uri="{BB962C8B-B14F-4D97-AF65-F5344CB8AC3E}">
        <p14:creationId xmlns:p14="http://schemas.microsoft.com/office/powerpoint/2010/main" val="39577849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0392" y="2362200"/>
            <a:ext cx="8077200" cy="1470025"/>
          </a:xfrm>
        </p:spPr>
        <p:txBody>
          <a:bodyPr>
            <a:normAutofit fontScale="90000"/>
          </a:bodyPr>
          <a:lstStyle/>
          <a:p>
            <a:pPr algn="l">
              <a:defRPr/>
            </a:pPr>
            <a:r>
              <a:rPr lang="en-US" b="1" dirty="0"/>
              <a:t>Your Guidebook</a:t>
            </a:r>
            <a:br>
              <a:rPr lang="en-US" dirty="0"/>
            </a:br>
            <a:r>
              <a:rPr lang="en-US" dirty="0"/>
              <a:t>1. State Operations Manual Appendix PP</a:t>
            </a:r>
            <a:br>
              <a:rPr lang="en-US" dirty="0"/>
            </a:br>
            <a:r>
              <a:rPr lang="en-US" dirty="0"/>
              <a:t>2. Your Discovery – Minimum Data Set and Resident Assessment </a:t>
            </a:r>
            <a:r>
              <a:rPr lang="en-US" dirty="0" err="1"/>
              <a:t>Protocal</a:t>
            </a:r>
            <a:r>
              <a:rPr lang="en-US" dirty="0"/>
              <a:t> and the full chart</a:t>
            </a:r>
          </a:p>
        </p:txBody>
      </p:sp>
    </p:spTree>
    <p:extLst>
      <p:ext uri="{BB962C8B-B14F-4D97-AF65-F5344CB8AC3E}">
        <p14:creationId xmlns:p14="http://schemas.microsoft.com/office/powerpoint/2010/main" val="524852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86200"/>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457200" y="27463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a:t>Nursing Home Residents Rig</a:t>
            </a:r>
            <a:r>
              <a:rPr lang="en-US" altLang="en-US" dirty="0"/>
              <a:t>hts </a:t>
            </a:r>
          </a:p>
        </p:txBody>
      </p:sp>
      <p:sp>
        <p:nvSpPr>
          <p:cNvPr id="15" name="Content Placeholder 2"/>
          <p:cNvSpPr txBox="1">
            <a:spLocks/>
          </p:cNvSpPr>
          <p:nvPr/>
        </p:nvSpPr>
        <p:spPr>
          <a:xfrm>
            <a:off x="495300" y="1126362"/>
            <a:ext cx="8229600" cy="489343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t>42 U.S.C. 483.10 – Resident Rights.</a:t>
            </a:r>
          </a:p>
          <a:p>
            <a:r>
              <a:rPr lang="en-US" altLang="en-US" dirty="0"/>
              <a:t>42 U.S.C. 483.12 – Freedom From Abuse Neglect and Exploitation. </a:t>
            </a:r>
          </a:p>
          <a:p>
            <a:r>
              <a:rPr lang="en-US" altLang="en-US" dirty="0"/>
              <a:t>42 U.S.C. 483.15 – Admission, Transfer, and Discharge Rights.</a:t>
            </a:r>
          </a:p>
          <a:p>
            <a:r>
              <a:rPr lang="en-US" altLang="en-US" dirty="0"/>
              <a:t>42 U.S.C. 483.21 – Comprehensive Person-Centered Care Planning.</a:t>
            </a:r>
          </a:p>
          <a:p>
            <a:r>
              <a:rPr lang="en-US" altLang="en-US" dirty="0"/>
              <a:t>42 U.S.C. 483.24 Quality of Life</a:t>
            </a:r>
          </a:p>
          <a:p>
            <a:r>
              <a:rPr lang="en-US" altLang="en-US" dirty="0"/>
              <a:t>42 U.S.C. 483.25 – Quality of Care.</a:t>
            </a:r>
          </a:p>
          <a:p>
            <a:endParaRPr lang="en-US" altLang="en-US" dirty="0"/>
          </a:p>
        </p:txBody>
      </p:sp>
    </p:spTree>
    <p:extLst>
      <p:ext uri="{BB962C8B-B14F-4D97-AF65-F5344CB8AC3E}">
        <p14:creationId xmlns:p14="http://schemas.microsoft.com/office/powerpoint/2010/main" val="24061207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1066800"/>
            <a:ext cx="8229600" cy="1143000"/>
          </a:xfrm>
        </p:spPr>
        <p:txBody>
          <a:bodyPr>
            <a:normAutofit fontScale="90000"/>
          </a:bodyPr>
          <a:lstStyle/>
          <a:p>
            <a:r>
              <a:rPr lang="en-US" altLang="en-US" b="1" dirty="0">
                <a:solidFill>
                  <a:srgbClr val="171F37"/>
                </a:solidFill>
              </a:rPr>
              <a:t>Cases run From the Chaotic to the </a:t>
            </a:r>
            <a:br>
              <a:rPr lang="en-US" altLang="en-US" b="1" dirty="0">
                <a:solidFill>
                  <a:srgbClr val="171F37"/>
                </a:solidFill>
              </a:rPr>
            </a:br>
            <a:r>
              <a:rPr lang="en-US" altLang="en-US" b="1" dirty="0">
                <a:solidFill>
                  <a:srgbClr val="171F37"/>
                </a:solidFill>
              </a:rPr>
              <a:t>simply Loose to the Insanely Structured</a:t>
            </a:r>
            <a:br>
              <a:rPr lang="en-US" altLang="en-US" b="1" dirty="0">
                <a:solidFill>
                  <a:srgbClr val="171F37"/>
                </a:solidFill>
              </a:rPr>
            </a:br>
            <a:br>
              <a:rPr lang="en-US" altLang="en-US" b="1" dirty="0">
                <a:solidFill>
                  <a:srgbClr val="171F37"/>
                </a:solidFill>
              </a:rPr>
            </a:br>
            <a:endParaRPr lang="en-US" dirty="0"/>
          </a:p>
        </p:txBody>
      </p:sp>
      <p:sp>
        <p:nvSpPr>
          <p:cNvPr id="3" name="Content Placeholder 2"/>
          <p:cNvSpPr>
            <a:spLocks noGrp="1"/>
          </p:cNvSpPr>
          <p:nvPr>
            <p:ph idx="1"/>
          </p:nvPr>
        </p:nvSpPr>
        <p:spPr>
          <a:xfrm>
            <a:off x="542925" y="2166213"/>
            <a:ext cx="8229600" cy="4525963"/>
          </a:xfrm>
        </p:spPr>
        <p:txBody>
          <a:bodyPr/>
          <a:lstStyle/>
          <a:p>
            <a:pPr>
              <a:defRPr/>
            </a:pPr>
            <a:r>
              <a:rPr lang="en-US" dirty="0"/>
              <a:t>Your state will most likely have a statute governing the hearing, including those who can be present, confidentiality issues, standards of evidence, burdens of proof, and procedures. </a:t>
            </a:r>
          </a:p>
          <a:p>
            <a:pPr>
              <a:defRPr/>
            </a:pPr>
            <a:r>
              <a:rPr lang="en-US" dirty="0"/>
              <a:t>Typically -  The standard of evidence is clear and convincing and the burden of proof is on the facility.  </a:t>
            </a:r>
          </a:p>
          <a:p>
            <a:pPr>
              <a:defRPr/>
            </a:pPr>
            <a:endParaRPr lang="en-US" dirty="0"/>
          </a:p>
        </p:txBody>
      </p:sp>
    </p:spTree>
    <p:extLst>
      <p:ext uri="{BB962C8B-B14F-4D97-AF65-F5344CB8AC3E}">
        <p14:creationId xmlns:p14="http://schemas.microsoft.com/office/powerpoint/2010/main" val="1244804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28625" y="457200"/>
            <a:ext cx="8229600" cy="1143000"/>
          </a:xfrm>
        </p:spPr>
        <p:txBody>
          <a:bodyPr>
            <a:normAutofit fontScale="90000"/>
          </a:bodyPr>
          <a:lstStyle/>
          <a:p>
            <a:pPr>
              <a:defRPr/>
            </a:pPr>
            <a:r>
              <a:rPr lang="en-US" dirty="0"/>
              <a:t>HEARINGS - FLORIDA ADMINISTRATIVE CODE.</a:t>
            </a:r>
            <a:endParaRPr lang="en-US" sz="3200" dirty="0"/>
          </a:p>
        </p:txBody>
      </p:sp>
      <p:sp>
        <p:nvSpPr>
          <p:cNvPr id="34819" name="Rectangle 3"/>
          <p:cNvSpPr>
            <a:spLocks noGrp="1" noChangeArrowheads="1"/>
          </p:cNvSpPr>
          <p:nvPr>
            <p:ph type="body" sz="half" idx="1"/>
          </p:nvPr>
        </p:nvSpPr>
        <p:spPr/>
        <p:txBody>
          <a:bodyPr/>
          <a:lstStyle/>
          <a:p>
            <a:pPr>
              <a:defRPr/>
            </a:pPr>
            <a:r>
              <a:rPr lang="en-US" dirty="0"/>
              <a:t>Formal or informal</a:t>
            </a:r>
          </a:p>
          <a:p>
            <a:pPr>
              <a:defRPr/>
            </a:pPr>
            <a:r>
              <a:rPr lang="en-US" dirty="0"/>
              <a:t>Bring witnesses - present evidence - cross examine</a:t>
            </a:r>
          </a:p>
          <a:p>
            <a:pPr>
              <a:defRPr/>
            </a:pPr>
            <a:r>
              <a:rPr lang="en-US" dirty="0"/>
              <a:t>Opening and closing statements</a:t>
            </a:r>
          </a:p>
          <a:p>
            <a:pPr>
              <a:defRPr/>
            </a:pPr>
            <a:r>
              <a:rPr lang="en-US" dirty="0"/>
              <a:t>Application of rules of civil procedure</a:t>
            </a:r>
          </a:p>
          <a:p>
            <a:pPr>
              <a:defRPr/>
            </a:pPr>
            <a:endParaRPr lang="en-US" dirty="0"/>
          </a:p>
          <a:p>
            <a:pPr>
              <a:defRPr/>
            </a:pPr>
            <a:endParaRPr lang="en-US" dirty="0"/>
          </a:p>
        </p:txBody>
      </p:sp>
      <p:sp>
        <p:nvSpPr>
          <p:cNvPr id="34821" name="Rectangle 5"/>
          <p:cNvSpPr>
            <a:spLocks noGrp="1" noChangeArrowheads="1"/>
          </p:cNvSpPr>
          <p:nvPr>
            <p:ph type="body" sz="half" idx="2"/>
          </p:nvPr>
        </p:nvSpPr>
        <p:spPr/>
        <p:txBody>
          <a:bodyPr/>
          <a:lstStyle/>
          <a:p>
            <a:pPr>
              <a:defRPr/>
            </a:pPr>
            <a:r>
              <a:rPr lang="en-US" dirty="0"/>
              <a:t>Motion practice</a:t>
            </a:r>
          </a:p>
          <a:p>
            <a:pPr>
              <a:defRPr/>
            </a:pPr>
            <a:r>
              <a:rPr lang="en-US" dirty="0"/>
              <a:t>Communications from public</a:t>
            </a:r>
          </a:p>
          <a:p>
            <a:pPr>
              <a:defRPr/>
            </a:pPr>
            <a:r>
              <a:rPr lang="en-US" dirty="0"/>
              <a:t>Closed hearings</a:t>
            </a:r>
          </a:p>
          <a:p>
            <a:pPr>
              <a:defRPr/>
            </a:pPr>
            <a:r>
              <a:rPr lang="en-US" dirty="0"/>
              <a:t>No rehearing</a:t>
            </a:r>
          </a:p>
          <a:p>
            <a:pPr>
              <a:defRPr/>
            </a:pPr>
            <a:r>
              <a:rPr lang="en-US" dirty="0"/>
              <a:t>Technical rules of evidence and hearsay may be relaxed</a:t>
            </a:r>
          </a:p>
        </p:txBody>
      </p:sp>
    </p:spTree>
    <p:extLst>
      <p:ext uri="{BB962C8B-B14F-4D97-AF65-F5344CB8AC3E}">
        <p14:creationId xmlns:p14="http://schemas.microsoft.com/office/powerpoint/2010/main" val="3955855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48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609600"/>
            <a:ext cx="8229600" cy="1143000"/>
          </a:xfrm>
        </p:spPr>
        <p:txBody>
          <a:bodyPr/>
          <a:lstStyle/>
          <a:p>
            <a:pPr>
              <a:defRPr/>
            </a:pPr>
            <a:r>
              <a:rPr lang="en-US" dirty="0"/>
              <a:t>Some Examples</a:t>
            </a:r>
          </a:p>
        </p:txBody>
      </p:sp>
      <p:sp>
        <p:nvSpPr>
          <p:cNvPr id="3" name="Content Placeholder 2"/>
          <p:cNvSpPr>
            <a:spLocks noGrp="1"/>
          </p:cNvSpPr>
          <p:nvPr>
            <p:ph idx="1"/>
          </p:nvPr>
        </p:nvSpPr>
        <p:spPr>
          <a:xfrm>
            <a:off x="657225" y="1992174"/>
            <a:ext cx="8229600" cy="4530725"/>
          </a:xfrm>
        </p:spPr>
        <p:txBody>
          <a:bodyPr/>
          <a:lstStyle/>
          <a:p>
            <a:pPr>
              <a:defRPr/>
            </a:pPr>
            <a:r>
              <a:rPr lang="en-US" dirty="0"/>
              <a:t>The Case of Spider (Chaotic)</a:t>
            </a:r>
          </a:p>
          <a:p>
            <a:pPr>
              <a:defRPr/>
            </a:pPr>
            <a:r>
              <a:rPr lang="en-US" dirty="0"/>
              <a:t>The Case of Anna (Insanely Structured)</a:t>
            </a:r>
          </a:p>
          <a:p>
            <a:pPr>
              <a:defRPr/>
            </a:pPr>
            <a:r>
              <a:rPr lang="en-US" dirty="0"/>
              <a:t>The Case of Maria (Simply Loose)</a:t>
            </a:r>
          </a:p>
        </p:txBody>
      </p:sp>
    </p:spTree>
    <p:extLst>
      <p:ext uri="{BB962C8B-B14F-4D97-AF65-F5344CB8AC3E}">
        <p14:creationId xmlns:p14="http://schemas.microsoft.com/office/powerpoint/2010/main" val="128443794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defRPr/>
            </a:pPr>
            <a:r>
              <a:rPr lang="en-US" dirty="0"/>
              <a:t>The Case of Spider (Loose)</a:t>
            </a:r>
          </a:p>
        </p:txBody>
      </p:sp>
      <p:sp>
        <p:nvSpPr>
          <p:cNvPr id="3" name="Content Placeholder 2"/>
          <p:cNvSpPr>
            <a:spLocks noGrp="1"/>
          </p:cNvSpPr>
          <p:nvPr>
            <p:ph idx="1"/>
          </p:nvPr>
        </p:nvSpPr>
        <p:spPr>
          <a:xfrm>
            <a:off x="447675" y="1066800"/>
            <a:ext cx="8229600" cy="5562600"/>
          </a:xfrm>
        </p:spPr>
        <p:txBody>
          <a:bodyPr>
            <a:normAutofit fontScale="77500" lnSpcReduction="20000"/>
          </a:bodyPr>
          <a:lstStyle/>
          <a:p>
            <a:pPr>
              <a:defRPr/>
            </a:pPr>
            <a:r>
              <a:rPr lang="en-US" dirty="0"/>
              <a:t>Spider was paralyzed from the waist down and in a wheelchair.  He was 35 in a population of 80 year old residents.  He was covered with spider things (tattoos, pendants, etc.) he was accused of attacking a resident with his wheelchair and was given 3 hours notice that he had to leave and he called the LTCOC – they appealed.  You have no preparation for the hearing because you are asked by LTCOC and Spiders Neuropsychologist to help.</a:t>
            </a:r>
          </a:p>
          <a:p>
            <a:pPr>
              <a:defRPr/>
            </a:pPr>
            <a:r>
              <a:rPr lang="en-US" dirty="0"/>
              <a:t>Review the key documents and prepare the key questions - You know the Administrator and some medical professional will testify</a:t>
            </a:r>
          </a:p>
          <a:p>
            <a:pPr>
              <a:defRPr/>
            </a:pPr>
            <a:r>
              <a:rPr lang="en-US" dirty="0"/>
              <a:t>Shoot from the hip and Focus on 	</a:t>
            </a:r>
          </a:p>
          <a:p>
            <a:pPr lvl="1">
              <a:defRPr/>
            </a:pPr>
            <a:r>
              <a:rPr lang="en-US" dirty="0"/>
              <a:t>lack of substantiation of reason for discharge</a:t>
            </a:r>
          </a:p>
          <a:p>
            <a:pPr lvl="1">
              <a:defRPr/>
            </a:pPr>
            <a:r>
              <a:rPr lang="en-US" dirty="0"/>
              <a:t>location for discharge (another facility)</a:t>
            </a:r>
          </a:p>
          <a:p>
            <a:pPr lvl="1">
              <a:defRPr/>
            </a:pPr>
            <a:r>
              <a:rPr lang="en-US" dirty="0"/>
              <a:t>reasonable accommodation needs</a:t>
            </a:r>
          </a:p>
        </p:txBody>
      </p:sp>
    </p:spTree>
    <p:extLst>
      <p:ext uri="{BB962C8B-B14F-4D97-AF65-F5344CB8AC3E}">
        <p14:creationId xmlns:p14="http://schemas.microsoft.com/office/powerpoint/2010/main" val="4581548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75656" y="270877"/>
            <a:ext cx="8229600" cy="1143000"/>
          </a:xfrm>
        </p:spPr>
        <p:txBody>
          <a:bodyPr>
            <a:normAutofit fontScale="90000"/>
          </a:bodyPr>
          <a:lstStyle/>
          <a:p>
            <a:r>
              <a:rPr lang="en-US" altLang="en-US" dirty="0"/>
              <a:t>Ted’s Friend Maria (Chaotic)</a:t>
            </a:r>
            <a:br>
              <a:rPr lang="en-US" altLang="en-US" dirty="0"/>
            </a:br>
            <a:endParaRPr lang="en-US" altLang="en-US" dirty="0"/>
          </a:p>
        </p:txBody>
      </p:sp>
      <p:sp>
        <p:nvSpPr>
          <p:cNvPr id="67587" name="Content Placeholder 2"/>
          <p:cNvSpPr>
            <a:spLocks noGrp="1"/>
          </p:cNvSpPr>
          <p:nvPr>
            <p:ph idx="1"/>
          </p:nvPr>
        </p:nvSpPr>
        <p:spPr>
          <a:xfrm>
            <a:off x="284859" y="842377"/>
            <a:ext cx="8611194" cy="5622925"/>
          </a:xfrm>
        </p:spPr>
        <p:txBody>
          <a:bodyPr>
            <a:noAutofit/>
          </a:bodyPr>
          <a:lstStyle/>
          <a:p>
            <a:r>
              <a:rPr lang="en-US" altLang="en-US" sz="2800" dirty="0"/>
              <a:t>Maria is a 40 year old lady with a developmental disability.  She lives at Cairnholm SNF.  Her elderly parents cared for her but they died. Her sister became guardian.  You are Court appointed counsel.  She was in the facility because they could not find a group home for her.  Cairnholm got a new administrator, and because of her disruptive behaviors he wanted to discharge her.  He claimed her behavior endangered others and her welfare and needs could not be met.</a:t>
            </a:r>
          </a:p>
          <a:p>
            <a:r>
              <a:rPr lang="en-US" altLang="en-US" sz="2800" b="1" dirty="0"/>
              <a:t>Notice of Discharge – </a:t>
            </a:r>
            <a:r>
              <a:rPr lang="en-US" altLang="en-US" sz="2800" dirty="0"/>
              <a:t>Maria’s needs can no longer be met at the facility and she is a danger to others</a:t>
            </a:r>
          </a:p>
        </p:txBody>
      </p:sp>
      <p:sp>
        <p:nvSpPr>
          <p:cNvPr id="67588" name="Slide Number Placeholder 3"/>
          <p:cNvSpPr>
            <a:spLocks noGrp="1"/>
          </p:cNvSpPr>
          <p:nvPr>
            <p:ph type="sldNum" sz="quarter" idx="10"/>
          </p:nvPr>
        </p:nvSpPr>
        <p:spPr bwMode="auto">
          <a:xfrm>
            <a:off x="457200" y="632460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F416482-BA79-4F82-94A4-5B90FF4F2F0D}" type="slidenum">
              <a:rPr lang="en-US" altLang="en-US" sz="1200" smtClean="0">
                <a:solidFill>
                  <a:srgbClr val="898989"/>
                </a:solidFill>
                <a:latin typeface="Times New Roman" panose="02020603050405020304" pitchFamily="18" charset="0"/>
              </a:rPr>
              <a:pPr>
                <a:spcBef>
                  <a:spcPct val="0"/>
                </a:spcBef>
                <a:buFontTx/>
                <a:buNone/>
              </a:pPr>
              <a:t>84</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1266303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43568" y="298449"/>
            <a:ext cx="8229600" cy="1143000"/>
          </a:xfrm>
        </p:spPr>
        <p:txBody>
          <a:bodyPr>
            <a:normAutofit fontScale="90000"/>
          </a:bodyPr>
          <a:lstStyle/>
          <a:p>
            <a:r>
              <a:rPr lang="en-US" altLang="en-US" dirty="0"/>
              <a:t>Maria</a:t>
            </a:r>
            <a:br>
              <a:rPr lang="en-US" altLang="en-US" dirty="0"/>
            </a:br>
            <a:endParaRPr lang="en-US" altLang="en-US" dirty="0"/>
          </a:p>
        </p:txBody>
      </p:sp>
      <p:sp>
        <p:nvSpPr>
          <p:cNvPr id="67587" name="Content Placeholder 2"/>
          <p:cNvSpPr>
            <a:spLocks noGrp="1"/>
          </p:cNvSpPr>
          <p:nvPr>
            <p:ph idx="1"/>
          </p:nvPr>
        </p:nvSpPr>
        <p:spPr>
          <a:xfrm>
            <a:off x="342306" y="899527"/>
            <a:ext cx="8611194" cy="5622925"/>
          </a:xfrm>
        </p:spPr>
        <p:txBody>
          <a:bodyPr>
            <a:noAutofit/>
          </a:bodyPr>
          <a:lstStyle/>
          <a:p>
            <a:r>
              <a:rPr lang="en-US" altLang="en-US" sz="2800" b="1" dirty="0"/>
              <a:t>History at the facility for 8 months</a:t>
            </a:r>
          </a:p>
          <a:p>
            <a:pPr lvl="1"/>
            <a:r>
              <a:rPr lang="en-US" altLang="en-US" sz="2400" dirty="0"/>
              <a:t>Daytime, she worked at school - no problems</a:t>
            </a:r>
          </a:p>
          <a:p>
            <a:pPr lvl="1"/>
            <a:r>
              <a:rPr lang="en-US" altLang="en-US" sz="2400" dirty="0"/>
              <a:t>She was very disruptive at facility.  They tried re-direction, napkin folding, bedmaking, etc.  School offered behavior mod. Training for staff but they refused.  Maria’s Ativan, and Mellaril, doubled (she was also on Restoril, &amp; Buspar. )  </a:t>
            </a:r>
          </a:p>
          <a:p>
            <a:pPr lvl="1"/>
            <a:r>
              <a:rPr lang="en-US" altLang="en-US" sz="2400" dirty="0"/>
              <a:t>Chart said – “Should be in more appropriate placement like small group home – will get Psych. Eval.”  Dr. said “better suited to facility for mentally retarded”. </a:t>
            </a:r>
          </a:p>
          <a:p>
            <a:pPr lvl="1"/>
            <a:r>
              <a:rPr lang="en-US" altLang="en-US" sz="2400" dirty="0"/>
              <a:t>The facility discussed options with Maria’s sister and gave her two names of other facilities she </a:t>
            </a:r>
            <a:r>
              <a:rPr lang="en-US" altLang="en-US" sz="2400" dirty="0" err="1"/>
              <a:t>cou;ld</a:t>
            </a:r>
            <a:r>
              <a:rPr lang="en-US" altLang="en-US" sz="2400" dirty="0"/>
              <a:t> call.</a:t>
            </a:r>
          </a:p>
          <a:p>
            <a:pPr lvl="1"/>
            <a:r>
              <a:rPr lang="en-US" altLang="en-US" sz="2400" dirty="0"/>
              <a:t>Notice of discharge said location for discharge – home.</a:t>
            </a:r>
          </a:p>
          <a:p>
            <a:pPr lvl="1"/>
            <a:r>
              <a:rPr lang="en-US" altLang="en-US" sz="2400" dirty="0"/>
              <a:t>You file a notice of appeal.</a:t>
            </a:r>
          </a:p>
        </p:txBody>
      </p:sp>
      <p:sp>
        <p:nvSpPr>
          <p:cNvPr id="67588" name="Slide Number Placeholder 3"/>
          <p:cNvSpPr>
            <a:spLocks noGrp="1"/>
          </p:cNvSpPr>
          <p:nvPr>
            <p:ph type="sldNum" sz="quarter" idx="10"/>
          </p:nvPr>
        </p:nvSpPr>
        <p:spPr bwMode="auto">
          <a:xfrm>
            <a:off x="457200" y="632460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F416482-BA79-4F82-94A4-5B90FF4F2F0D}" type="slidenum">
              <a:rPr lang="en-US" altLang="en-US" sz="1200" smtClean="0">
                <a:solidFill>
                  <a:srgbClr val="898989"/>
                </a:solidFill>
                <a:latin typeface="Times New Roman" panose="02020603050405020304" pitchFamily="18" charset="0"/>
              </a:rPr>
              <a:pPr>
                <a:spcBef>
                  <a:spcPct val="0"/>
                </a:spcBef>
                <a:buFontTx/>
                <a:buNone/>
              </a:pPr>
              <a:t>85</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171777545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The Case of Maria</a:t>
            </a:r>
          </a:p>
        </p:txBody>
      </p:sp>
      <p:sp>
        <p:nvSpPr>
          <p:cNvPr id="3" name="Content Placeholder 2"/>
          <p:cNvSpPr>
            <a:spLocks noGrp="1"/>
          </p:cNvSpPr>
          <p:nvPr>
            <p:ph idx="1"/>
          </p:nvPr>
        </p:nvSpPr>
        <p:spPr/>
        <p:txBody>
          <a:bodyPr>
            <a:normAutofit fontScale="92500"/>
          </a:bodyPr>
          <a:lstStyle/>
          <a:p>
            <a:pPr>
              <a:defRPr/>
            </a:pPr>
            <a:r>
              <a:rPr lang="en-US" dirty="0"/>
              <a:t>Hearsay prevailed</a:t>
            </a:r>
          </a:p>
          <a:p>
            <a:pPr>
              <a:defRPr/>
            </a:pPr>
            <a:r>
              <a:rPr lang="en-US" dirty="0"/>
              <a:t>Facility brought in outside counsel the second day</a:t>
            </a:r>
          </a:p>
          <a:p>
            <a:pPr>
              <a:defRPr/>
            </a:pPr>
            <a:r>
              <a:rPr lang="en-US" dirty="0"/>
              <a:t>Facility tried to argue issues not included in  the notice of discharge</a:t>
            </a:r>
          </a:p>
          <a:p>
            <a:pPr>
              <a:defRPr/>
            </a:pPr>
            <a:r>
              <a:rPr lang="en-US" dirty="0"/>
              <a:t>Last minute witnesses</a:t>
            </a:r>
          </a:p>
          <a:p>
            <a:pPr>
              <a:defRPr/>
            </a:pPr>
            <a:r>
              <a:rPr lang="en-US" dirty="0"/>
              <a:t>The big question – If you prevail why would she want to stay there?</a:t>
            </a:r>
          </a:p>
          <a:p>
            <a:pPr>
              <a:defRPr/>
            </a:pPr>
            <a:r>
              <a:rPr lang="en-US" dirty="0"/>
              <a:t>Buying time to find a good group home</a:t>
            </a:r>
          </a:p>
        </p:txBody>
      </p:sp>
    </p:spTree>
    <p:extLst>
      <p:ext uri="{BB962C8B-B14F-4D97-AF65-F5344CB8AC3E}">
        <p14:creationId xmlns:p14="http://schemas.microsoft.com/office/powerpoint/2010/main" val="2233640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154306"/>
            <a:ext cx="8229600" cy="1143000"/>
          </a:xfrm>
        </p:spPr>
        <p:txBody>
          <a:bodyPr/>
          <a:lstStyle/>
          <a:p>
            <a:r>
              <a:rPr lang="en-US" dirty="0"/>
              <a:t>Anna (Structured)</a:t>
            </a:r>
          </a:p>
        </p:txBody>
      </p:sp>
      <p:sp>
        <p:nvSpPr>
          <p:cNvPr id="3" name="Content Placeholder 2"/>
          <p:cNvSpPr>
            <a:spLocks noGrp="1"/>
          </p:cNvSpPr>
          <p:nvPr>
            <p:ph idx="1"/>
          </p:nvPr>
        </p:nvSpPr>
        <p:spPr>
          <a:xfrm>
            <a:off x="533103" y="1046637"/>
            <a:ext cx="8229600" cy="4525963"/>
          </a:xfrm>
        </p:spPr>
        <p:txBody>
          <a:bodyPr>
            <a:normAutofit fontScale="92500" lnSpcReduction="20000"/>
          </a:bodyPr>
          <a:lstStyle/>
          <a:p>
            <a:r>
              <a:rPr lang="en-US" altLang="en-US" b="1" dirty="0"/>
              <a:t>Anna</a:t>
            </a:r>
            <a:r>
              <a:rPr lang="en-US" altLang="en-US" dirty="0"/>
              <a:t> – Anna was discharged from the local hospital to </a:t>
            </a:r>
            <a:r>
              <a:rPr lang="en-US" altLang="en-US" dirty="0" err="1"/>
              <a:t>Cairnholm</a:t>
            </a:r>
            <a:r>
              <a:rPr lang="en-US" altLang="en-US" dirty="0"/>
              <a:t> for rehab.  She thought she would recover but that didn’t happen. As Anna approached the end of her 100 days of Medicare coverage she notified </a:t>
            </a:r>
            <a:r>
              <a:rPr lang="en-US" altLang="en-US" dirty="0" err="1"/>
              <a:t>Cairnholm</a:t>
            </a:r>
            <a:r>
              <a:rPr lang="en-US" altLang="en-US" dirty="0"/>
              <a:t> that she would be submitting an application for Medicaid ICP. She has no assets.  </a:t>
            </a:r>
            <a:r>
              <a:rPr lang="en-US" altLang="en-US" dirty="0" err="1"/>
              <a:t>Cairnholm</a:t>
            </a:r>
            <a:r>
              <a:rPr lang="en-US" altLang="en-US" dirty="0"/>
              <a:t> said they had no Medicaid beds available. Anna started receiving bills at the private rate.  She tendered the resident responsibility less the personal needs allowance.  She received a notice of discharge and she appealed. </a:t>
            </a:r>
          </a:p>
        </p:txBody>
      </p:sp>
    </p:spTree>
    <p:extLst>
      <p:ext uri="{BB962C8B-B14F-4D97-AF65-F5344CB8AC3E}">
        <p14:creationId xmlns:p14="http://schemas.microsoft.com/office/powerpoint/2010/main" val="320309458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528" y="-154306"/>
            <a:ext cx="8229600" cy="1143000"/>
          </a:xfrm>
        </p:spPr>
        <p:txBody>
          <a:bodyPr/>
          <a:lstStyle/>
          <a:p>
            <a:r>
              <a:rPr lang="en-US" dirty="0"/>
              <a:t>Anna</a:t>
            </a:r>
          </a:p>
        </p:txBody>
      </p:sp>
      <p:sp>
        <p:nvSpPr>
          <p:cNvPr id="8" name="Content Placeholder 2">
            <a:extLst>
              <a:ext uri="{FF2B5EF4-FFF2-40B4-BE49-F238E27FC236}">
                <a16:creationId xmlns:a16="http://schemas.microsoft.com/office/drawing/2014/main" id="{D580A7BA-5656-46D3-B744-7995EC9DB6ED}"/>
              </a:ext>
            </a:extLst>
          </p:cNvPr>
          <p:cNvSpPr>
            <a:spLocks noGrp="1"/>
          </p:cNvSpPr>
          <p:nvPr>
            <p:ph idx="1"/>
          </p:nvPr>
        </p:nvSpPr>
        <p:spPr>
          <a:xfrm>
            <a:off x="533103" y="762000"/>
            <a:ext cx="8229600" cy="5562600"/>
          </a:xfrm>
        </p:spPr>
        <p:txBody>
          <a:bodyPr>
            <a:normAutofit fontScale="85000" lnSpcReduction="20000"/>
          </a:bodyPr>
          <a:lstStyle/>
          <a:p>
            <a:r>
              <a:rPr lang="en-US" dirty="0"/>
              <a:t>Cairnholm -  60 beds, 47 certified for Medicare. 13 dually certified for Medicare and Medicaid.  Anna was in the 47.  Some in 13 beds were on “spend down”.  </a:t>
            </a:r>
          </a:p>
          <a:p>
            <a:r>
              <a:rPr lang="en-US" dirty="0"/>
              <a:t>Residents told on admission there may not be a Medicaid bed available</a:t>
            </a:r>
          </a:p>
          <a:p>
            <a:r>
              <a:rPr lang="en-US" b="1" dirty="0"/>
              <a:t>Anna argued - </a:t>
            </a:r>
            <a:r>
              <a:rPr lang="en-US" dirty="0"/>
              <a:t>improper discharge for change in method of payment (42 C.F.R. 483.12(a) now 483.15(c) and Appendix PP of SOM), and discrimination based on payment source, and improper admission policy, and indirect waiver of Medicaid rights </a:t>
            </a:r>
          </a:p>
          <a:p>
            <a:r>
              <a:rPr lang="en-US" b="1" dirty="0"/>
              <a:t>Facility argued </a:t>
            </a:r>
            <a:r>
              <a:rPr lang="en-US" dirty="0"/>
              <a:t>-  Cairnholm can limit participation in Medicaid to 13 beds.  Anna is in the Medicare bed “distinct part” of facility and Medicaid is not a payor source. (they would not change their CON to increase the Medicaid Certified beds.</a:t>
            </a:r>
          </a:p>
        </p:txBody>
      </p:sp>
    </p:spTree>
    <p:extLst>
      <p:ext uri="{BB962C8B-B14F-4D97-AF65-F5344CB8AC3E}">
        <p14:creationId xmlns:p14="http://schemas.microsoft.com/office/powerpoint/2010/main" val="27984528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a:extLst>
              <a:ext uri="{FF2B5EF4-FFF2-40B4-BE49-F238E27FC236}">
                <a16:creationId xmlns:a16="http://schemas.microsoft.com/office/drawing/2014/main" id="{A331EABB-D8F9-41E0-A4CF-8CCA971B762F}"/>
              </a:ext>
            </a:extLst>
          </p:cNvPr>
          <p:cNvSpPr>
            <a:spLocks noGrp="1" noChangeArrowheads="1"/>
          </p:cNvSpPr>
          <p:nvPr>
            <p:ph type="title"/>
          </p:nvPr>
        </p:nvSpPr>
        <p:spPr/>
        <p:txBody>
          <a:bodyPr/>
          <a:lstStyle/>
          <a:p>
            <a:r>
              <a:rPr lang="en-US" altLang="en-US"/>
              <a:t>  </a:t>
            </a:r>
          </a:p>
        </p:txBody>
      </p:sp>
      <p:sp>
        <p:nvSpPr>
          <p:cNvPr id="303107" name="Rectangle 3" descr="Trans%20care">
            <a:extLst>
              <a:ext uri="{FF2B5EF4-FFF2-40B4-BE49-F238E27FC236}">
                <a16:creationId xmlns:a16="http://schemas.microsoft.com/office/drawing/2014/main" id="{F94E87A9-3D6F-4FED-9CBA-14B0378E2332}"/>
              </a:ext>
            </a:extLst>
          </p:cNvPr>
          <p:cNvSpPr>
            <a:spLocks noGrp="1" noChangeArrowheads="1"/>
          </p:cNvSpPr>
          <p:nvPr>
            <p:ph type="body" idx="1"/>
          </p:nvPr>
        </p:nvSpPr>
        <p:spPr>
          <a:xfrm>
            <a:off x="0" y="0"/>
            <a:ext cx="9144000" cy="6858000"/>
          </a:xfrm>
          <a:blipFill dpi="0" rotWithShape="1">
            <a:blip r:embed="rId2"/>
            <a:srcRect/>
            <a:stretch>
              <a:fillRect/>
            </a:stretch>
          </a:blipFill>
        </p:spPr>
        <p:txBody>
          <a:bodyPr/>
          <a:lstStyle/>
          <a:p>
            <a:endParaRPr lang="en-US" altLang="en-US"/>
          </a:p>
          <a:p>
            <a:r>
              <a:rPr lang="en-US" altLang="en-US" sz="4400" b="1">
                <a:solidFill>
                  <a:schemeClr val="bg2"/>
                </a:solidFill>
              </a:rPr>
              <a:t>FAIR HEARINGS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886200"/>
            <a:ext cx="4038600" cy="584775"/>
          </a:xfrm>
          <a:prstGeom prst="rect">
            <a:avLst/>
          </a:prstGeom>
        </p:spPr>
        <p:txBody>
          <a:bodyPr wrap="square" numCol="1">
            <a:spAutoFit/>
          </a:bodyPr>
          <a:lstStyle/>
          <a:p>
            <a:endParaRPr lang="en-US" sz="1600" dirty="0"/>
          </a:p>
          <a:p>
            <a:pPr>
              <a:buFont typeface="Wingdings" pitchFamily="2" charset="2"/>
              <a:buChar char="§"/>
            </a:pPr>
            <a:endParaRPr lang="en-US" sz="1600" dirty="0">
              <a:solidFill>
                <a:schemeClr val="tx2">
                  <a:lumMod val="50000"/>
                </a:schemeClr>
              </a:solidFill>
            </a:endParaRPr>
          </a:p>
        </p:txBody>
      </p:sp>
      <p:sp>
        <p:nvSpPr>
          <p:cNvPr id="9" name="Rectangle 8"/>
          <p:cNvSpPr/>
          <p:nvPr/>
        </p:nvSpPr>
        <p:spPr>
          <a:xfrm rot="10800000" flipV="1">
            <a:off x="5029200" y="4145408"/>
            <a:ext cx="3581400" cy="1569660"/>
          </a:xfrm>
          <a:prstGeom prst="rect">
            <a:avLst/>
          </a:prstGeom>
        </p:spPr>
        <p:txBody>
          <a:bodyPr wrap="square">
            <a:spAutoFit/>
          </a:bodyPr>
          <a:lstStyle/>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a:p>
            <a:endParaRPr lang="en-US" sz="1600" b="1" dirty="0">
              <a:solidFill>
                <a:schemeClr val="tx2">
                  <a:lumMod val="50000"/>
                </a:schemeClr>
              </a:solidFill>
            </a:endParaRPr>
          </a:p>
        </p:txBody>
      </p:sp>
      <p:sp>
        <p:nvSpPr>
          <p:cNvPr id="10" name="TextBox 9"/>
          <p:cNvSpPr txBox="1"/>
          <p:nvPr/>
        </p:nvSpPr>
        <p:spPr>
          <a:xfrm>
            <a:off x="4648200" y="4114800"/>
            <a:ext cx="381000" cy="369332"/>
          </a:xfrm>
          <a:prstGeom prst="rect">
            <a:avLst/>
          </a:prstGeom>
          <a:noFill/>
        </p:spPr>
        <p:txBody>
          <a:bodyPr wrap="square" rtlCol="0">
            <a:spAutoFit/>
          </a:bodyPr>
          <a:lstStyle/>
          <a:p>
            <a:endParaRPr lang="en-US" dirty="0"/>
          </a:p>
        </p:txBody>
      </p:sp>
      <p:sp>
        <p:nvSpPr>
          <p:cNvPr id="13" name="Title 1"/>
          <p:cNvSpPr txBox="1">
            <a:spLocks/>
          </p:cNvSpPr>
          <p:nvPr/>
        </p:nvSpPr>
        <p:spPr>
          <a:xfrm>
            <a:off x="457200" y="274638"/>
            <a:ext cx="8229600" cy="14017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a:t>Residents Rights – The Foundation </a:t>
            </a:r>
          </a:p>
        </p:txBody>
      </p:sp>
      <p:sp>
        <p:nvSpPr>
          <p:cNvPr id="15" name="Content Placeholder 2"/>
          <p:cNvSpPr txBox="1">
            <a:spLocks/>
          </p:cNvSpPr>
          <p:nvPr/>
        </p:nvSpPr>
        <p:spPr>
          <a:xfrm>
            <a:off x="495300" y="1126362"/>
            <a:ext cx="8229600" cy="489343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a:t>42 U.S.C. 483.10 – Resident Rights </a:t>
            </a:r>
          </a:p>
          <a:p>
            <a:r>
              <a:rPr lang="en-US" altLang="en-US" sz="2800" dirty="0"/>
              <a:t>These are the foundation rights  </a:t>
            </a:r>
          </a:p>
          <a:p>
            <a:pPr lvl="1"/>
            <a:r>
              <a:rPr lang="en-US" altLang="en-US" dirty="0"/>
              <a:t>“A resident has a right to a dignified existence, self-determination, and communication with, and  access to persons and services inside and outside the facility”.  </a:t>
            </a:r>
          </a:p>
          <a:p>
            <a:pPr lvl="1"/>
            <a:r>
              <a:rPr lang="en-US" altLang="en-US" dirty="0"/>
              <a:t>Focus on respect and dignity and enhancement of quality of life</a:t>
            </a:r>
          </a:p>
          <a:p>
            <a:pPr lvl="1"/>
            <a:r>
              <a:rPr lang="en-US" altLang="en-US" dirty="0"/>
              <a:t>Equal access to care and identical policies for all regardless of payment source </a:t>
            </a:r>
          </a:p>
          <a:p>
            <a:endParaRPr lang="en-US" altLang="en-US" dirty="0"/>
          </a:p>
        </p:txBody>
      </p:sp>
    </p:spTree>
    <p:extLst>
      <p:ext uri="{BB962C8B-B14F-4D97-AF65-F5344CB8AC3E}">
        <p14:creationId xmlns:p14="http://schemas.microsoft.com/office/powerpoint/2010/main" val="88255944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8F96174-8704-461E-B45A-E2EB3546E25D}"/>
              </a:ext>
            </a:extLst>
          </p:cNvPr>
          <p:cNvSpPr>
            <a:spLocks noGrp="1" noChangeArrowheads="1"/>
          </p:cNvSpPr>
          <p:nvPr>
            <p:ph type="title"/>
          </p:nvPr>
        </p:nvSpPr>
        <p:spPr/>
        <p:txBody>
          <a:bodyPr/>
          <a:lstStyle/>
          <a:p>
            <a:r>
              <a:rPr lang="en-US" altLang="en-US"/>
              <a:t>HEARINGS - FLORIDA STATUTES CHAPTER 400.0255</a:t>
            </a:r>
          </a:p>
        </p:txBody>
      </p:sp>
      <p:sp>
        <p:nvSpPr>
          <p:cNvPr id="31747" name="Rectangle 3">
            <a:extLst>
              <a:ext uri="{FF2B5EF4-FFF2-40B4-BE49-F238E27FC236}">
                <a16:creationId xmlns:a16="http://schemas.microsoft.com/office/drawing/2014/main" id="{B8D272B4-1349-42EA-98BD-FA741C0F2F5E}"/>
              </a:ext>
            </a:extLst>
          </p:cNvPr>
          <p:cNvSpPr>
            <a:spLocks noGrp="1" noChangeArrowheads="1"/>
          </p:cNvSpPr>
          <p:nvPr>
            <p:ph type="body" idx="1"/>
          </p:nvPr>
        </p:nvSpPr>
        <p:spPr>
          <a:xfrm>
            <a:off x="609600" y="2209800"/>
            <a:ext cx="7772400" cy="4114800"/>
          </a:xfrm>
        </p:spPr>
        <p:txBody>
          <a:bodyPr/>
          <a:lstStyle/>
          <a:p>
            <a:r>
              <a:rPr lang="en-US" altLang="en-US"/>
              <a:t>Persons present - resident or representative; administrator of representative; LTCOC</a:t>
            </a:r>
          </a:p>
          <a:p>
            <a:r>
              <a:rPr lang="en-US" altLang="en-US"/>
              <a:t>Confidentiality of certain matters </a:t>
            </a:r>
          </a:p>
          <a:p>
            <a:r>
              <a:rPr lang="en-US" altLang="en-US"/>
              <a:t>Procedures same as Medicaid fair hearings</a:t>
            </a:r>
          </a:p>
          <a:p>
            <a:r>
              <a:rPr lang="en-US" altLang="en-US"/>
              <a:t>Burden of proof on facility and must be clear and convincing</a:t>
            </a:r>
          </a:p>
          <a:p>
            <a:r>
              <a:rPr lang="en-US" altLang="en-US"/>
              <a:t>Appeal to DCA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47">
                                            <p:txEl>
                                              <p:pRg st="3" end="3"/>
                                            </p:txEl>
                                          </p:spTgt>
                                        </p:tgtEl>
                                        <p:attrNameLst>
                                          <p:attrName>style.visibility</p:attrName>
                                        </p:attrNameLst>
                                      </p:cBhvr>
                                      <p:to>
                                        <p:strVal val="visible"/>
                                      </p:to>
                                    </p:set>
                                    <p:anim calcmode="lin" valueType="num">
                                      <p:cBhvr additive="base">
                                        <p:cTn id="25"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1747">
                                            <p:txEl>
                                              <p:pRg st="4" end="4"/>
                                            </p:txEl>
                                          </p:spTgt>
                                        </p:tgtEl>
                                        <p:attrNameLst>
                                          <p:attrName>style.visibility</p:attrName>
                                        </p:attrNameLst>
                                      </p:cBhvr>
                                      <p:to>
                                        <p:strVal val="visible"/>
                                      </p:to>
                                    </p:set>
                                    <p:anim calcmode="lin" valueType="num">
                                      <p:cBhvr additive="base">
                                        <p:cTn id="31"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7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a:extLst>
              <a:ext uri="{FF2B5EF4-FFF2-40B4-BE49-F238E27FC236}">
                <a16:creationId xmlns:a16="http://schemas.microsoft.com/office/drawing/2014/main" id="{9BACADEF-8A61-42D4-BDCD-5777B2E2F440}"/>
              </a:ext>
            </a:extLst>
          </p:cNvPr>
          <p:cNvSpPr>
            <a:spLocks noGrp="1" noChangeArrowheads="1"/>
          </p:cNvSpPr>
          <p:nvPr>
            <p:ph type="title"/>
          </p:nvPr>
        </p:nvSpPr>
        <p:spPr/>
        <p:txBody>
          <a:bodyPr/>
          <a:lstStyle/>
          <a:p>
            <a:r>
              <a:rPr lang="en-US" altLang="en-US" sz="4000"/>
              <a:t>Procedural Rules For The Office of Appeal Hearings</a:t>
            </a:r>
          </a:p>
        </p:txBody>
      </p:sp>
      <p:sp>
        <p:nvSpPr>
          <p:cNvPr id="284675" name="Rectangle 3">
            <a:extLst>
              <a:ext uri="{FF2B5EF4-FFF2-40B4-BE49-F238E27FC236}">
                <a16:creationId xmlns:a16="http://schemas.microsoft.com/office/drawing/2014/main" id="{45908636-C036-420C-9218-D7D1A45FE339}"/>
              </a:ext>
            </a:extLst>
          </p:cNvPr>
          <p:cNvSpPr>
            <a:spLocks noGrp="1" noChangeArrowheads="1"/>
          </p:cNvSpPr>
          <p:nvPr>
            <p:ph type="body" idx="1"/>
          </p:nvPr>
        </p:nvSpPr>
        <p:spPr/>
        <p:txBody>
          <a:bodyPr/>
          <a:lstStyle/>
          <a:p>
            <a:r>
              <a:rPr lang="en-US" altLang="en-US"/>
              <a:t>Part IV Hearings, Chapter 65-2.042 F.A.C. et seq. and The Uniform Rules of Procedure, Chapter 28-106 F.A.C. (with exceptions)</a:t>
            </a:r>
          </a:p>
          <a:p>
            <a:r>
              <a:rPr lang="en-US" altLang="en-US"/>
              <a:t>Heard by Hearing Officer from Office of Appeal Hearings within Office of Inspector General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a:extLst>
              <a:ext uri="{FF2B5EF4-FFF2-40B4-BE49-F238E27FC236}">
                <a16:creationId xmlns:a16="http://schemas.microsoft.com/office/drawing/2014/main" id="{4EB47CE9-C3BF-4ECE-A5B8-6DC9B0E6EFBD}"/>
              </a:ext>
            </a:extLst>
          </p:cNvPr>
          <p:cNvSpPr>
            <a:spLocks noGrp="1" noChangeArrowheads="1"/>
          </p:cNvSpPr>
          <p:nvPr>
            <p:ph type="title"/>
          </p:nvPr>
        </p:nvSpPr>
        <p:spPr/>
        <p:txBody>
          <a:bodyPr/>
          <a:lstStyle/>
          <a:p>
            <a:r>
              <a:rPr lang="en-US" altLang="en-US" sz="4000"/>
              <a:t>Hearings Request and Notice </a:t>
            </a:r>
            <a:br>
              <a:rPr lang="en-US" altLang="en-US" sz="4000"/>
            </a:br>
            <a:r>
              <a:rPr lang="en-US" altLang="en-US" sz="4000"/>
              <a:t>65-2.043</a:t>
            </a:r>
          </a:p>
        </p:txBody>
      </p:sp>
      <p:sp>
        <p:nvSpPr>
          <p:cNvPr id="285699" name="Rectangle 3">
            <a:extLst>
              <a:ext uri="{FF2B5EF4-FFF2-40B4-BE49-F238E27FC236}">
                <a16:creationId xmlns:a16="http://schemas.microsoft.com/office/drawing/2014/main" id="{7B4FC25E-FAA1-410F-BCC1-98A2776B3C43}"/>
              </a:ext>
            </a:extLst>
          </p:cNvPr>
          <p:cNvSpPr>
            <a:spLocks noGrp="1" noChangeArrowheads="1"/>
          </p:cNvSpPr>
          <p:nvPr>
            <p:ph type="body" idx="1"/>
          </p:nvPr>
        </p:nvSpPr>
        <p:spPr/>
        <p:txBody>
          <a:bodyPr/>
          <a:lstStyle/>
          <a:p>
            <a:pPr>
              <a:lnSpc>
                <a:spcPct val="90000"/>
              </a:lnSpc>
            </a:pPr>
            <a:r>
              <a:rPr lang="en-US" altLang="en-US"/>
              <a:t>Informed of right to hearing and method to request hearing</a:t>
            </a:r>
          </a:p>
          <a:p>
            <a:pPr>
              <a:lnSpc>
                <a:spcPct val="90000"/>
              </a:lnSpc>
            </a:pPr>
            <a:r>
              <a:rPr lang="en-US" altLang="en-US"/>
              <a:t>Any clear written or oral statement</a:t>
            </a:r>
          </a:p>
          <a:p>
            <a:pPr>
              <a:lnSpc>
                <a:spcPct val="90000"/>
              </a:lnSpc>
            </a:pPr>
            <a:r>
              <a:rPr lang="en-US" altLang="en-US"/>
              <a:t>By applicant or representative (some require written authorization)</a:t>
            </a:r>
          </a:p>
          <a:p>
            <a:pPr>
              <a:lnSpc>
                <a:spcPct val="90000"/>
              </a:lnSpc>
            </a:pPr>
            <a:r>
              <a:rPr lang="en-US" altLang="en-US"/>
              <a:t>If by representative must be written</a:t>
            </a:r>
          </a:p>
          <a:p>
            <a:pPr>
              <a:lnSpc>
                <a:spcPct val="90000"/>
              </a:lnSpc>
            </a:pPr>
            <a:r>
              <a:rPr lang="en-US" altLang="en-US"/>
              <a:t>Request 90 days from notice of discharge.  If 10 days, must remain in facility</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a:extLst>
              <a:ext uri="{FF2B5EF4-FFF2-40B4-BE49-F238E27FC236}">
                <a16:creationId xmlns:a16="http://schemas.microsoft.com/office/drawing/2014/main" id="{F3D10664-7700-49D3-82D4-334ADBDDCBD5}"/>
              </a:ext>
            </a:extLst>
          </p:cNvPr>
          <p:cNvSpPr>
            <a:spLocks noGrp="1" noChangeArrowheads="1"/>
          </p:cNvSpPr>
          <p:nvPr>
            <p:ph type="title"/>
          </p:nvPr>
        </p:nvSpPr>
        <p:spPr/>
        <p:txBody>
          <a:bodyPr/>
          <a:lstStyle/>
          <a:p>
            <a:r>
              <a:rPr lang="en-US" altLang="en-US" sz="4000"/>
              <a:t>Conduct of the Hearing – 65-2.507	</a:t>
            </a:r>
          </a:p>
        </p:txBody>
      </p:sp>
      <p:sp>
        <p:nvSpPr>
          <p:cNvPr id="288771" name="Rectangle 3">
            <a:extLst>
              <a:ext uri="{FF2B5EF4-FFF2-40B4-BE49-F238E27FC236}">
                <a16:creationId xmlns:a16="http://schemas.microsoft.com/office/drawing/2014/main" id="{5E549FFE-E888-49D3-BCE9-D8C0E0A99AC8}"/>
              </a:ext>
            </a:extLst>
          </p:cNvPr>
          <p:cNvSpPr>
            <a:spLocks noGrp="1" noChangeArrowheads="1"/>
          </p:cNvSpPr>
          <p:nvPr>
            <p:ph type="body" idx="1"/>
          </p:nvPr>
        </p:nvSpPr>
        <p:spPr/>
        <p:txBody>
          <a:bodyPr/>
          <a:lstStyle/>
          <a:p>
            <a:pPr>
              <a:lnSpc>
                <a:spcPct val="90000"/>
              </a:lnSpc>
            </a:pPr>
            <a:r>
              <a:rPr lang="en-US" altLang="en-US" sz="2400"/>
              <a:t>Formal but may be informal per F.S. 120.57(2)</a:t>
            </a:r>
          </a:p>
          <a:p>
            <a:pPr>
              <a:lnSpc>
                <a:spcPct val="90000"/>
              </a:lnSpc>
            </a:pPr>
            <a:r>
              <a:rPr lang="en-US" altLang="en-US" sz="2400"/>
              <a:t>Right to examine contents of case file before and at hearing</a:t>
            </a:r>
          </a:p>
          <a:p>
            <a:pPr>
              <a:lnSpc>
                <a:spcPct val="90000"/>
              </a:lnSpc>
            </a:pPr>
            <a:r>
              <a:rPr lang="en-US" altLang="en-US" sz="2400"/>
              <a:t>Opportunity to bring witnesses, present evidence, cross, impeach (regardless of who first called witness) rebut</a:t>
            </a:r>
          </a:p>
          <a:p>
            <a:pPr>
              <a:lnSpc>
                <a:spcPct val="90000"/>
              </a:lnSpc>
            </a:pPr>
            <a:r>
              <a:rPr lang="en-US" altLang="en-US" sz="2400"/>
              <a:t>Oral evidence on oath, opening and closing statements permitted</a:t>
            </a:r>
          </a:p>
          <a:p>
            <a:pPr>
              <a:lnSpc>
                <a:spcPct val="90000"/>
              </a:lnSpc>
            </a:pPr>
            <a:r>
              <a:rPr lang="en-US" altLang="en-US" sz="2400"/>
              <a:t>Rules of Discovery apply (to extent not inconsistent with h. 120) and officer may issue orders</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a:extLst>
              <a:ext uri="{FF2B5EF4-FFF2-40B4-BE49-F238E27FC236}">
                <a16:creationId xmlns:a16="http://schemas.microsoft.com/office/drawing/2014/main" id="{3537CFCC-8609-40FF-B5E7-52980483DAC9}"/>
              </a:ext>
            </a:extLst>
          </p:cNvPr>
          <p:cNvSpPr>
            <a:spLocks noGrp="1" noChangeArrowheads="1"/>
          </p:cNvSpPr>
          <p:nvPr>
            <p:ph type="title"/>
          </p:nvPr>
        </p:nvSpPr>
        <p:spPr/>
        <p:txBody>
          <a:bodyPr/>
          <a:lstStyle/>
          <a:p>
            <a:r>
              <a:rPr lang="en-US" altLang="en-US"/>
              <a:t>Motions – 65-2.507(7)</a:t>
            </a:r>
          </a:p>
        </p:txBody>
      </p:sp>
      <p:sp>
        <p:nvSpPr>
          <p:cNvPr id="290819" name="Rectangle 3">
            <a:extLst>
              <a:ext uri="{FF2B5EF4-FFF2-40B4-BE49-F238E27FC236}">
                <a16:creationId xmlns:a16="http://schemas.microsoft.com/office/drawing/2014/main" id="{348F978B-B036-4CBF-81D8-91961F7FA8B4}"/>
              </a:ext>
            </a:extLst>
          </p:cNvPr>
          <p:cNvSpPr>
            <a:spLocks noGrp="1" noChangeArrowheads="1"/>
          </p:cNvSpPr>
          <p:nvPr>
            <p:ph type="body" idx="1"/>
          </p:nvPr>
        </p:nvSpPr>
        <p:spPr/>
        <p:txBody>
          <a:bodyPr/>
          <a:lstStyle/>
          <a:p>
            <a:r>
              <a:rPr lang="en-US" altLang="en-US"/>
              <a:t>Motions in writing (except at hearing) stating action requested and grounds</a:t>
            </a:r>
          </a:p>
          <a:p>
            <a:r>
              <a:rPr lang="en-US" altLang="en-US"/>
              <a:t>Must be accompanied by memorandum (unless not represented) and no hearing unless required by hearing officer)</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a:extLst>
              <a:ext uri="{FF2B5EF4-FFF2-40B4-BE49-F238E27FC236}">
                <a16:creationId xmlns:a16="http://schemas.microsoft.com/office/drawing/2014/main" id="{ACB783A1-9754-4555-93B6-4984F658819C}"/>
              </a:ext>
            </a:extLst>
          </p:cNvPr>
          <p:cNvSpPr>
            <a:spLocks noGrp="1" noChangeArrowheads="1"/>
          </p:cNvSpPr>
          <p:nvPr>
            <p:ph type="title"/>
          </p:nvPr>
        </p:nvSpPr>
        <p:spPr/>
        <p:txBody>
          <a:bodyPr/>
          <a:lstStyle/>
          <a:p>
            <a:r>
              <a:rPr lang="en-US" altLang="en-US"/>
              <a:t>Other</a:t>
            </a:r>
          </a:p>
        </p:txBody>
      </p:sp>
      <p:sp>
        <p:nvSpPr>
          <p:cNvPr id="291843" name="Rectangle 3">
            <a:extLst>
              <a:ext uri="{FF2B5EF4-FFF2-40B4-BE49-F238E27FC236}">
                <a16:creationId xmlns:a16="http://schemas.microsoft.com/office/drawing/2014/main" id="{31768074-D062-4AB2-9796-883D5C67EE30}"/>
              </a:ext>
            </a:extLst>
          </p:cNvPr>
          <p:cNvSpPr>
            <a:spLocks noGrp="1" noChangeArrowheads="1"/>
          </p:cNvSpPr>
          <p:nvPr>
            <p:ph type="body" idx="1"/>
          </p:nvPr>
        </p:nvSpPr>
        <p:spPr/>
        <p:txBody>
          <a:bodyPr/>
          <a:lstStyle/>
          <a:p>
            <a:pPr>
              <a:lnSpc>
                <a:spcPct val="90000"/>
              </a:lnSpc>
            </a:pPr>
            <a:r>
              <a:rPr lang="en-US" altLang="en-US" sz="2800"/>
              <a:t>Oral and written communication from general public OK and subject to cross and rebutal</a:t>
            </a:r>
          </a:p>
          <a:p>
            <a:pPr>
              <a:lnSpc>
                <a:spcPct val="90000"/>
              </a:lnSpc>
            </a:pPr>
            <a:r>
              <a:rPr lang="en-US" altLang="en-US" sz="2800"/>
              <a:t>Proposed findings of fact and orders may be submitted within 14 days of hearing</a:t>
            </a:r>
          </a:p>
          <a:p>
            <a:pPr>
              <a:lnSpc>
                <a:spcPct val="90000"/>
              </a:lnSpc>
            </a:pPr>
            <a:r>
              <a:rPr lang="en-US" altLang="en-US" sz="2800"/>
              <a:t>No rehearing</a:t>
            </a:r>
          </a:p>
          <a:p>
            <a:pPr>
              <a:lnSpc>
                <a:spcPct val="90000"/>
              </a:lnSpc>
            </a:pPr>
            <a:r>
              <a:rPr lang="en-US" altLang="en-US" sz="2800"/>
              <a:t>Hearing officer may receive “information determined necessary to determine issues”</a:t>
            </a:r>
          </a:p>
          <a:p>
            <a:pPr>
              <a:lnSpc>
                <a:spcPct val="90000"/>
              </a:lnSpc>
            </a:pPr>
            <a:r>
              <a:rPr lang="en-US" altLang="en-US" sz="2800"/>
              <a:t>May be represented by counsel</a:t>
            </a:r>
          </a:p>
          <a:p>
            <a:pPr>
              <a:lnSpc>
                <a:spcPct val="90000"/>
              </a:lnSpc>
            </a:pPr>
            <a:r>
              <a:rPr lang="en-US" altLang="en-US" sz="2800"/>
              <a:t>Member of Department attends </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a:extLst>
              <a:ext uri="{FF2B5EF4-FFF2-40B4-BE49-F238E27FC236}">
                <a16:creationId xmlns:a16="http://schemas.microsoft.com/office/drawing/2014/main" id="{183205C5-859A-4A40-BB93-585BA48B4F38}"/>
              </a:ext>
            </a:extLst>
          </p:cNvPr>
          <p:cNvSpPr>
            <a:spLocks noGrp="1" noChangeArrowheads="1"/>
          </p:cNvSpPr>
          <p:nvPr>
            <p:ph type="title"/>
          </p:nvPr>
        </p:nvSpPr>
        <p:spPr/>
        <p:txBody>
          <a:bodyPr/>
          <a:lstStyle/>
          <a:p>
            <a:r>
              <a:rPr lang="en-US" altLang="en-US" sz="4000"/>
              <a:t>Burden of Proof And Evidence</a:t>
            </a:r>
            <a:br>
              <a:rPr lang="en-US" altLang="en-US" sz="4000"/>
            </a:br>
            <a:r>
              <a:rPr lang="en-US" altLang="en-US" sz="4000"/>
              <a:t>65-2.060 </a:t>
            </a:r>
          </a:p>
        </p:txBody>
      </p:sp>
      <p:sp>
        <p:nvSpPr>
          <p:cNvPr id="294915" name="Rectangle 3">
            <a:extLst>
              <a:ext uri="{FF2B5EF4-FFF2-40B4-BE49-F238E27FC236}">
                <a16:creationId xmlns:a16="http://schemas.microsoft.com/office/drawing/2014/main" id="{FD20990D-D012-4D03-AD01-4F3F088C519F}"/>
              </a:ext>
            </a:extLst>
          </p:cNvPr>
          <p:cNvSpPr>
            <a:spLocks noGrp="1" noChangeArrowheads="1"/>
          </p:cNvSpPr>
          <p:nvPr>
            <p:ph type="body" idx="1"/>
          </p:nvPr>
        </p:nvSpPr>
        <p:spPr/>
        <p:txBody>
          <a:bodyPr/>
          <a:lstStyle/>
          <a:p>
            <a:r>
              <a:rPr lang="en-US" altLang="en-US"/>
              <a:t>Burden on one asserting affirmative of issue (the facility)</a:t>
            </a:r>
          </a:p>
          <a:p>
            <a:r>
              <a:rPr lang="en-US" altLang="en-US"/>
              <a:t>Preponderance of evidence (but see Ch. 400 – clear and convincing)</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a:extLst>
              <a:ext uri="{FF2B5EF4-FFF2-40B4-BE49-F238E27FC236}">
                <a16:creationId xmlns:a16="http://schemas.microsoft.com/office/drawing/2014/main" id="{89DC1F1A-0B10-4939-8BA4-5BA37A31B253}"/>
              </a:ext>
            </a:extLst>
          </p:cNvPr>
          <p:cNvSpPr>
            <a:spLocks noGrp="1" noChangeArrowheads="1"/>
          </p:cNvSpPr>
          <p:nvPr>
            <p:ph type="title"/>
          </p:nvPr>
        </p:nvSpPr>
        <p:spPr/>
        <p:txBody>
          <a:bodyPr/>
          <a:lstStyle/>
          <a:p>
            <a:r>
              <a:rPr lang="en-US" altLang="en-US"/>
              <a:t>Final Order’s - 65-2.066</a:t>
            </a:r>
          </a:p>
        </p:txBody>
      </p:sp>
      <p:sp>
        <p:nvSpPr>
          <p:cNvPr id="296963" name="Rectangle 3">
            <a:extLst>
              <a:ext uri="{FF2B5EF4-FFF2-40B4-BE49-F238E27FC236}">
                <a16:creationId xmlns:a16="http://schemas.microsoft.com/office/drawing/2014/main" id="{258EB939-CA9B-476A-88DB-66E63631BE45}"/>
              </a:ext>
            </a:extLst>
          </p:cNvPr>
          <p:cNvSpPr>
            <a:spLocks noGrp="1" noChangeArrowheads="1"/>
          </p:cNvSpPr>
          <p:nvPr>
            <p:ph type="body" idx="1"/>
          </p:nvPr>
        </p:nvSpPr>
        <p:spPr/>
        <p:txBody>
          <a:bodyPr/>
          <a:lstStyle/>
          <a:p>
            <a:r>
              <a:rPr lang="en-US" altLang="en-US"/>
              <a:t>In writing with findings of fact</a:t>
            </a:r>
          </a:p>
          <a:p>
            <a:r>
              <a:rPr lang="en-US" altLang="en-US"/>
              <a:t>Issued in 90 days</a:t>
            </a:r>
          </a:p>
          <a:p>
            <a:r>
              <a:rPr lang="en-US" altLang="en-US"/>
              <a:t>Appeal to DCA</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a:extLst>
              <a:ext uri="{FF2B5EF4-FFF2-40B4-BE49-F238E27FC236}">
                <a16:creationId xmlns:a16="http://schemas.microsoft.com/office/drawing/2014/main" id="{7E4ECE4E-F179-4C92-946E-7B9723D0BA59}"/>
              </a:ext>
            </a:extLst>
          </p:cNvPr>
          <p:cNvSpPr>
            <a:spLocks noGrp="1" noChangeArrowheads="1"/>
          </p:cNvSpPr>
          <p:nvPr>
            <p:ph type="title"/>
          </p:nvPr>
        </p:nvSpPr>
        <p:spPr/>
        <p:txBody>
          <a:bodyPr/>
          <a:lstStyle/>
          <a:p>
            <a:r>
              <a:rPr lang="en-US" altLang="en-US"/>
              <a:t>FEES</a:t>
            </a:r>
          </a:p>
        </p:txBody>
      </p:sp>
      <p:sp>
        <p:nvSpPr>
          <p:cNvPr id="260099" name="Rectangle 3">
            <a:extLst>
              <a:ext uri="{FF2B5EF4-FFF2-40B4-BE49-F238E27FC236}">
                <a16:creationId xmlns:a16="http://schemas.microsoft.com/office/drawing/2014/main" id="{F6CED815-3818-4904-872E-67478A2B394E}"/>
              </a:ext>
            </a:extLst>
          </p:cNvPr>
          <p:cNvSpPr>
            <a:spLocks noGrp="1" noChangeArrowheads="1"/>
          </p:cNvSpPr>
          <p:nvPr>
            <p:ph type="body" idx="1"/>
          </p:nvPr>
        </p:nvSpPr>
        <p:spPr/>
        <p:txBody>
          <a:bodyPr/>
          <a:lstStyle/>
          <a:p>
            <a:r>
              <a:rPr lang="en-US" altLang="en-US"/>
              <a:t>If you prevail in an improper discharge case the facility has violated the residents rights under Chapter 400.022(p).  The resident has a cause of action against the facility under Chapter 400.023.  This would be a separate action in Circuit Court.</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 y="990600"/>
            <a:ext cx="4495800" cy="4987925"/>
          </a:xfrm>
        </p:spPr>
        <p:txBody>
          <a:bodyPr>
            <a:normAutofit lnSpcReduction="10000"/>
          </a:bodyPr>
          <a:lstStyle/>
          <a:p>
            <a:pPr>
              <a:defRPr/>
            </a:pPr>
            <a:r>
              <a:rPr lang="en-US" sz="2200" dirty="0"/>
              <a:t>1. Concise Statement of Nature of Controversy</a:t>
            </a:r>
          </a:p>
          <a:p>
            <a:pPr>
              <a:defRPr/>
            </a:pPr>
            <a:r>
              <a:rPr lang="en-US" sz="2200" dirty="0"/>
              <a:t>2. Statement of Each Parties Position</a:t>
            </a:r>
          </a:p>
          <a:p>
            <a:pPr>
              <a:defRPr/>
            </a:pPr>
            <a:r>
              <a:rPr lang="en-US" sz="2200" dirty="0"/>
              <a:t>3. Respondents Position</a:t>
            </a:r>
          </a:p>
          <a:p>
            <a:pPr>
              <a:defRPr/>
            </a:pPr>
            <a:r>
              <a:rPr lang="en-US" sz="2200" dirty="0"/>
              <a:t>4. Joint Exhibits</a:t>
            </a:r>
          </a:p>
          <a:p>
            <a:pPr>
              <a:defRPr/>
            </a:pPr>
            <a:r>
              <a:rPr lang="en-US" sz="2200" dirty="0"/>
              <a:t>5. Petitioners Exhibits</a:t>
            </a:r>
          </a:p>
          <a:p>
            <a:pPr>
              <a:defRPr/>
            </a:pPr>
            <a:r>
              <a:rPr lang="en-US" sz="2200" dirty="0"/>
              <a:t>6. Respondents Exhibits</a:t>
            </a:r>
          </a:p>
          <a:p>
            <a:pPr>
              <a:defRPr/>
            </a:pPr>
            <a:r>
              <a:rPr lang="en-US" sz="2200" dirty="0"/>
              <a:t>7. Witnesses For Petitioner</a:t>
            </a:r>
          </a:p>
          <a:p>
            <a:pPr>
              <a:defRPr/>
            </a:pPr>
            <a:r>
              <a:rPr lang="en-US" sz="2200" dirty="0"/>
              <a:t>8. Witnesses For Respondent</a:t>
            </a:r>
          </a:p>
          <a:p>
            <a:pPr>
              <a:defRPr/>
            </a:pPr>
            <a:r>
              <a:rPr lang="en-US" sz="2200" dirty="0"/>
              <a:t>9. Statement of Agreed Upon Facts</a:t>
            </a:r>
          </a:p>
          <a:p>
            <a:pPr>
              <a:defRPr/>
            </a:pPr>
            <a:r>
              <a:rPr lang="en-US" sz="2200" dirty="0"/>
              <a:t>10. Statement of Those Issues of Law Upon on Which There is Agreement</a:t>
            </a:r>
          </a:p>
          <a:p>
            <a:pPr>
              <a:defRPr/>
            </a:pPr>
            <a:endParaRPr lang="en-US" sz="2200" dirty="0"/>
          </a:p>
        </p:txBody>
      </p:sp>
      <p:sp>
        <p:nvSpPr>
          <p:cNvPr id="2" name="Title 1"/>
          <p:cNvSpPr>
            <a:spLocks noGrp="1"/>
          </p:cNvSpPr>
          <p:nvPr>
            <p:ph type="title"/>
          </p:nvPr>
        </p:nvSpPr>
        <p:spPr>
          <a:xfrm>
            <a:off x="533400" y="-25400"/>
            <a:ext cx="8229600" cy="1143000"/>
          </a:xfrm>
        </p:spPr>
        <p:txBody>
          <a:bodyPr/>
          <a:lstStyle/>
          <a:p>
            <a:pPr>
              <a:defRPr/>
            </a:pPr>
            <a:r>
              <a:rPr lang="en-US" dirty="0"/>
              <a:t>Pre Hearing Stipulation</a:t>
            </a:r>
          </a:p>
        </p:txBody>
      </p:sp>
      <p:sp>
        <p:nvSpPr>
          <p:cNvPr id="4" name="Content Placeholder 3"/>
          <p:cNvSpPr>
            <a:spLocks noGrp="1"/>
          </p:cNvSpPr>
          <p:nvPr>
            <p:ph sz="half" idx="2"/>
          </p:nvPr>
        </p:nvSpPr>
        <p:spPr>
          <a:xfrm>
            <a:off x="4648200" y="1066800"/>
            <a:ext cx="4495800" cy="5257800"/>
          </a:xfrm>
        </p:spPr>
        <p:txBody>
          <a:bodyPr>
            <a:normAutofit lnSpcReduction="10000"/>
          </a:bodyPr>
          <a:lstStyle/>
          <a:p>
            <a:pPr>
              <a:defRPr/>
            </a:pPr>
            <a:r>
              <a:rPr lang="en-US" sz="2400" dirty="0"/>
              <a:t>11. Statement of Those Issues of Fact That Remain to be Litigated</a:t>
            </a:r>
          </a:p>
          <a:p>
            <a:pPr>
              <a:defRPr/>
            </a:pPr>
            <a:r>
              <a:rPr lang="en-US" sz="2400" dirty="0"/>
              <a:t>13. Statement of Those Issues of Law Which Remain For Determination by the Hearing Officer</a:t>
            </a:r>
          </a:p>
          <a:p>
            <a:pPr>
              <a:defRPr/>
            </a:pPr>
            <a:r>
              <a:rPr lang="en-US" sz="2400" dirty="0"/>
              <a:t>14.  Statement of Any </a:t>
            </a:r>
            <a:r>
              <a:rPr lang="en-US" sz="2200" dirty="0"/>
              <a:t>Disagreement as to the Application of the Rules of Evidence </a:t>
            </a:r>
          </a:p>
          <a:p>
            <a:pPr>
              <a:defRPr/>
            </a:pPr>
            <a:r>
              <a:rPr lang="en-US" sz="2200" dirty="0"/>
              <a:t>List of Pending Motions or Other Matters Which Require  Action by the HO</a:t>
            </a:r>
          </a:p>
        </p:txBody>
      </p:sp>
    </p:spTree>
    <p:extLst>
      <p:ext uri="{BB962C8B-B14F-4D97-AF65-F5344CB8AC3E}">
        <p14:creationId xmlns:p14="http://schemas.microsoft.com/office/powerpoint/2010/main" val="739599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4765</TotalTime>
  <Words>7060</Words>
  <Application>Microsoft Office PowerPoint</Application>
  <PresentationFormat>On-screen Show (4:3)</PresentationFormat>
  <Paragraphs>693</Paragraphs>
  <Slides>100</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100</vt:i4>
      </vt:variant>
    </vt:vector>
  </HeadingPairs>
  <TitlesOfParts>
    <vt:vector size="108" baseType="lpstr">
      <vt:lpstr>Arial</vt:lpstr>
      <vt:lpstr>Calibri</vt:lpstr>
      <vt:lpstr>Gill Sans MT</vt:lpstr>
      <vt:lpstr>Tahoma</vt:lpstr>
      <vt:lpstr>Times New Roman</vt:lpstr>
      <vt:lpstr>Wingdings</vt:lpstr>
      <vt:lpstr>Office Theme</vt:lpstr>
      <vt:lpstr>Parcel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Admission, Transfer and Discharge Rights</vt:lpstr>
      <vt:lpstr>Ted’s Admission to Cairnholm</vt:lpstr>
      <vt:lpstr>42 C.F.R. 483.15(a) Admission Policy</vt:lpstr>
      <vt:lpstr>PowerPoint Presentation</vt:lpstr>
      <vt:lpstr>Ted’s Friend Maria </vt:lpstr>
      <vt:lpstr>Maria </vt:lpstr>
      <vt:lpstr>Anna</vt:lpstr>
      <vt:lpstr>Anna</vt:lpstr>
      <vt:lpstr> Anna and Maria</vt:lpstr>
      <vt:lpstr>42 C.F.R. 483.15(c)(1) The Reasons for Transfer </vt:lpstr>
      <vt:lpstr>It’s more than just the correct reason</vt:lpstr>
      <vt:lpstr>The Other Requirements</vt:lpstr>
      <vt:lpstr>42 C.F.R. 483.15(c)(2) Documentation 11/17/2017)</vt:lpstr>
      <vt:lpstr>42 C.F.R. 483.15(c)(3) Notice before Transfer</vt:lpstr>
      <vt:lpstr>42 C.F.R. 483.15(c)(4) Timing of Notice</vt:lpstr>
      <vt:lpstr>42 C.F.R. 483.15(c) Contents of Notice</vt:lpstr>
      <vt:lpstr>42 C.F.R. 483.15(c)(7) Orientation for transfer</vt:lpstr>
      <vt:lpstr>42 C.F.R. 483.10(e)(3)  Respect and Dignity – Reasonable Accommodation of Needs</vt:lpstr>
      <vt:lpstr>42 C.F.R. 483.10(b) Equal Access to Quality Care</vt:lpstr>
      <vt:lpstr>What Happened - Maria</vt:lpstr>
      <vt:lpstr>What Happened - Anna</vt:lpstr>
      <vt:lpstr>Here is Your Checklist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HOLD THAT BED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Answer 1 Hold That Bed</vt:lpstr>
      <vt:lpstr>42 C.F.R. §483.15(d)(e)  Bed Hold Policy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3 Litigating Resident Rights Case Resources For You and Your Clients </vt:lpstr>
      <vt:lpstr>Your Guidebook 1. State Operations Manual Appendix PP 2. Your Discovery – Minimum Data Set and Resident Assessment Protocal and the full chart</vt:lpstr>
      <vt:lpstr>Cases run From the Chaotic to the  simply Loose to the Insanely Structured  </vt:lpstr>
      <vt:lpstr>HEARINGS - FLORIDA ADMINISTRATIVE CODE.</vt:lpstr>
      <vt:lpstr>Some Examples</vt:lpstr>
      <vt:lpstr>The Case of Spider (Loose)</vt:lpstr>
      <vt:lpstr>Ted’s Friend Maria (Chaotic) </vt:lpstr>
      <vt:lpstr>Maria </vt:lpstr>
      <vt:lpstr>The Case of Maria</vt:lpstr>
      <vt:lpstr>Anna (Structured)</vt:lpstr>
      <vt:lpstr>Anna</vt:lpstr>
      <vt:lpstr>  </vt:lpstr>
      <vt:lpstr>HEARINGS - FLORIDA STATUTES CHAPTER 400.0255</vt:lpstr>
      <vt:lpstr>Procedural Rules For The Office of Appeal Hearings</vt:lpstr>
      <vt:lpstr>Hearings Request and Notice  65-2.043</vt:lpstr>
      <vt:lpstr>Conduct of the Hearing – 65-2.507 </vt:lpstr>
      <vt:lpstr>Motions – 65-2.507(7)</vt:lpstr>
      <vt:lpstr>Other</vt:lpstr>
      <vt:lpstr>Burden of Proof And Evidence 65-2.060 </vt:lpstr>
      <vt:lpstr>Final Order’s - 65-2.066</vt:lpstr>
      <vt:lpstr>FEES</vt:lpstr>
      <vt:lpstr>Pre Hearing Stipulation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Summit  Webinar Series Special Needs Trusts Disbursements and Maximizing Benefits and Minimizing Conflict</dc:title>
  <dc:creator>Administrator</dc:creator>
  <cp:lastModifiedBy>Edwin Boyer</cp:lastModifiedBy>
  <cp:revision>238</cp:revision>
  <cp:lastPrinted>2018-07-20T14:01:06Z</cp:lastPrinted>
  <dcterms:created xsi:type="dcterms:W3CDTF">2014-08-15T15:18:44Z</dcterms:created>
  <dcterms:modified xsi:type="dcterms:W3CDTF">2019-03-28T13:30:31Z</dcterms:modified>
</cp:coreProperties>
</file>